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537" r:id="rId3"/>
    <p:sldId id="615" r:id="rId4"/>
    <p:sldId id="655" r:id="rId5"/>
    <p:sldId id="616" r:id="rId6"/>
    <p:sldId id="658" r:id="rId7"/>
    <p:sldId id="659" r:id="rId8"/>
    <p:sldId id="660" r:id="rId9"/>
    <p:sldId id="661" r:id="rId10"/>
    <p:sldId id="657" r:id="rId11"/>
    <p:sldId id="662" r:id="rId12"/>
    <p:sldId id="574" r:id="rId13"/>
    <p:sldId id="618" r:id="rId14"/>
    <p:sldId id="663" r:id="rId15"/>
    <p:sldId id="665" r:id="rId16"/>
    <p:sldId id="666" r:id="rId17"/>
    <p:sldId id="667" r:id="rId18"/>
    <p:sldId id="670" r:id="rId19"/>
    <p:sldId id="671" r:id="rId20"/>
    <p:sldId id="674" r:id="rId21"/>
    <p:sldId id="675" r:id="rId22"/>
    <p:sldId id="676" r:id="rId23"/>
    <p:sldId id="669" r:id="rId24"/>
    <p:sldId id="668" r:id="rId25"/>
    <p:sldId id="687" r:id="rId26"/>
    <p:sldId id="688" r:id="rId27"/>
    <p:sldId id="689" r:id="rId28"/>
    <p:sldId id="690" r:id="rId29"/>
    <p:sldId id="695" r:id="rId30"/>
    <p:sldId id="697" r:id="rId31"/>
    <p:sldId id="698" r:id="rId32"/>
    <p:sldId id="696" r:id="rId33"/>
    <p:sldId id="681" r:id="rId34"/>
    <p:sldId id="682" r:id="rId35"/>
    <p:sldId id="683" r:id="rId36"/>
    <p:sldId id="685" r:id="rId37"/>
    <p:sldId id="686" r:id="rId38"/>
    <p:sldId id="691" r:id="rId39"/>
    <p:sldId id="692" r:id="rId40"/>
    <p:sldId id="693" r:id="rId41"/>
    <p:sldId id="694" r:id="rId42"/>
    <p:sldId id="699" r:id="rId43"/>
    <p:sldId id="702" r:id="rId44"/>
    <p:sldId id="703" r:id="rId45"/>
    <p:sldId id="720" r:id="rId46"/>
    <p:sldId id="612" r:id="rId47"/>
    <p:sldId id="677" r:id="rId48"/>
    <p:sldId id="678" r:id="rId49"/>
    <p:sldId id="679" r:id="rId50"/>
    <p:sldId id="680" r:id="rId51"/>
    <p:sldId id="672" r:id="rId52"/>
    <p:sldId id="673" r:id="rId53"/>
  </p:sldIdLst>
  <p:sldSz cx="9144000" cy="6858000" type="screen4x3"/>
  <p:notesSz cx="6858000" cy="9144000"/>
  <p:custDataLst>
    <p:tags r:id="rId55"/>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18BE52E1-EAB1-4101-B6E1-5B195DD05850}">
          <p14:sldIdLst>
            <p14:sldId id="256"/>
            <p14:sldId id="537"/>
            <p14:sldId id="615"/>
            <p14:sldId id="655"/>
            <p14:sldId id="616"/>
            <p14:sldId id="658"/>
            <p14:sldId id="659"/>
            <p14:sldId id="660"/>
            <p14:sldId id="661"/>
            <p14:sldId id="657"/>
            <p14:sldId id="662"/>
            <p14:sldId id="574"/>
            <p14:sldId id="618"/>
            <p14:sldId id="663"/>
            <p14:sldId id="665"/>
            <p14:sldId id="666"/>
            <p14:sldId id="667"/>
            <p14:sldId id="670"/>
            <p14:sldId id="671"/>
            <p14:sldId id="674"/>
            <p14:sldId id="675"/>
            <p14:sldId id="676"/>
            <p14:sldId id="669"/>
            <p14:sldId id="668"/>
            <p14:sldId id="687"/>
            <p14:sldId id="688"/>
            <p14:sldId id="689"/>
            <p14:sldId id="690"/>
            <p14:sldId id="695"/>
            <p14:sldId id="697"/>
            <p14:sldId id="698"/>
            <p14:sldId id="696"/>
            <p14:sldId id="681"/>
            <p14:sldId id="682"/>
            <p14:sldId id="683"/>
            <p14:sldId id="685"/>
            <p14:sldId id="686"/>
            <p14:sldId id="691"/>
            <p14:sldId id="692"/>
            <p14:sldId id="693"/>
            <p14:sldId id="694"/>
            <p14:sldId id="699"/>
            <p14:sldId id="702"/>
            <p14:sldId id="703"/>
            <p14:sldId id="720"/>
            <p14:sldId id="612"/>
            <p14:sldId id="677"/>
            <p14:sldId id="678"/>
            <p14:sldId id="679"/>
            <p14:sldId id="680"/>
            <p14:sldId id="672"/>
            <p14:sldId id="673"/>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C7B6"/>
    <a:srgbClr val="E2ADAC"/>
    <a:srgbClr val="953735"/>
    <a:srgbClr val="503522"/>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autoAdjust="0"/>
    <p:restoredTop sz="80297" autoAdjust="0"/>
  </p:normalViewPr>
  <p:slideViewPr>
    <p:cSldViewPr>
      <p:cViewPr varScale="1">
        <p:scale>
          <a:sx n="88" d="100"/>
          <a:sy n="88" d="100"/>
        </p:scale>
        <p:origin x="1926"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14-5-2024</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12ECD43-08E5-4945-BC4F-4857758E978F}" type="slidenum">
              <a:rPr lang="nl-NL" smtClean="0"/>
              <a:t>1</a:t>
            </a:fld>
            <a:endParaRPr lang="nl-NL" dirty="0"/>
          </a:p>
        </p:txBody>
      </p:sp>
    </p:spTree>
    <p:extLst>
      <p:ext uri="{BB962C8B-B14F-4D97-AF65-F5344CB8AC3E}">
        <p14:creationId xmlns:p14="http://schemas.microsoft.com/office/powerpoint/2010/main" val="236990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19</a:t>
            </a:fld>
            <a:endParaRPr lang="nl-NL"/>
          </a:p>
        </p:txBody>
      </p:sp>
    </p:spTree>
    <p:extLst>
      <p:ext uri="{BB962C8B-B14F-4D97-AF65-F5344CB8AC3E}">
        <p14:creationId xmlns:p14="http://schemas.microsoft.com/office/powerpoint/2010/main" val="1283610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20</a:t>
            </a:fld>
            <a:endParaRPr lang="nl-NL"/>
          </a:p>
        </p:txBody>
      </p:sp>
    </p:spTree>
    <p:extLst>
      <p:ext uri="{BB962C8B-B14F-4D97-AF65-F5344CB8AC3E}">
        <p14:creationId xmlns:p14="http://schemas.microsoft.com/office/powerpoint/2010/main" val="281401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https://www.youtube.com/watch?v=FibIVz6Rjg0</a:t>
            </a:r>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21</a:t>
            </a:fld>
            <a:endParaRPr lang="nl-NL"/>
          </a:p>
        </p:txBody>
      </p:sp>
    </p:spTree>
    <p:extLst>
      <p:ext uri="{BB962C8B-B14F-4D97-AF65-F5344CB8AC3E}">
        <p14:creationId xmlns:p14="http://schemas.microsoft.com/office/powerpoint/2010/main" val="771908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https://youtu.be/9snqPQ1LqVQ</a:t>
            </a:r>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22</a:t>
            </a:fld>
            <a:endParaRPr lang="nl-NL"/>
          </a:p>
        </p:txBody>
      </p:sp>
    </p:spTree>
    <p:extLst>
      <p:ext uri="{BB962C8B-B14F-4D97-AF65-F5344CB8AC3E}">
        <p14:creationId xmlns:p14="http://schemas.microsoft.com/office/powerpoint/2010/main" val="954856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https://www.youtube.com/watch?v=QcGCBHNcKyI</a:t>
            </a:r>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25</a:t>
            </a:fld>
            <a:endParaRPr lang="nl-NL"/>
          </a:p>
        </p:txBody>
      </p:sp>
    </p:spTree>
    <p:extLst>
      <p:ext uri="{BB962C8B-B14F-4D97-AF65-F5344CB8AC3E}">
        <p14:creationId xmlns:p14="http://schemas.microsoft.com/office/powerpoint/2010/main" val="1293373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arenR"/>
            </a:pPr>
            <a:r>
              <a:rPr lang="nl-NL" dirty="0"/>
              <a:t>Gericht op ontvanger: ook die gaan op vakantie, naar huis, etc.</a:t>
            </a:r>
          </a:p>
          <a:p>
            <a:pPr marL="228600" indent="-228600">
              <a:buAutoNum type="arabicParenR"/>
            </a:pPr>
            <a:r>
              <a:rPr lang="nl-NL" dirty="0"/>
              <a:t>Gericht op inhoud: wat roept emotie op.</a:t>
            </a:r>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26</a:t>
            </a:fld>
            <a:endParaRPr lang="nl-NL"/>
          </a:p>
        </p:txBody>
      </p:sp>
    </p:spTree>
    <p:extLst>
      <p:ext uri="{BB962C8B-B14F-4D97-AF65-F5344CB8AC3E}">
        <p14:creationId xmlns:p14="http://schemas.microsoft.com/office/powerpoint/2010/main" val="1380498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1) Gericht op inhoud: wat en welke emoties worden opgeroepen</a:t>
            </a:r>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27</a:t>
            </a:fld>
            <a:endParaRPr lang="nl-NL"/>
          </a:p>
        </p:txBody>
      </p:sp>
    </p:spTree>
    <p:extLst>
      <p:ext uri="{BB962C8B-B14F-4D97-AF65-F5344CB8AC3E}">
        <p14:creationId xmlns:p14="http://schemas.microsoft.com/office/powerpoint/2010/main" val="1168788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arenR"/>
            </a:pPr>
            <a:r>
              <a:rPr lang="nl-NL" dirty="0"/>
              <a:t>Gericht op ontvanger</a:t>
            </a:r>
          </a:p>
          <a:p>
            <a:pPr marL="228600" indent="-228600">
              <a:buAutoNum type="arabicParenR"/>
            </a:pPr>
            <a:r>
              <a:rPr lang="nl-NL" dirty="0"/>
              <a:t>Gericht op inhoud</a:t>
            </a:r>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28</a:t>
            </a:fld>
            <a:endParaRPr lang="nl-NL"/>
          </a:p>
        </p:txBody>
      </p:sp>
    </p:spTree>
    <p:extLst>
      <p:ext uri="{BB962C8B-B14F-4D97-AF65-F5344CB8AC3E}">
        <p14:creationId xmlns:p14="http://schemas.microsoft.com/office/powerpoint/2010/main" val="545926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http://www.gestolengrootmoeder.nl/wordpress/plunderaars-stelen-trouwringen-riskante-retoriek-over-de-ramp/</a:t>
            </a:r>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32</a:t>
            </a:fld>
            <a:endParaRPr lang="nl-NL"/>
          </a:p>
        </p:txBody>
      </p:sp>
    </p:spTree>
    <p:extLst>
      <p:ext uri="{BB962C8B-B14F-4D97-AF65-F5344CB8AC3E}">
        <p14:creationId xmlns:p14="http://schemas.microsoft.com/office/powerpoint/2010/main" val="2919219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45</a:t>
            </a:fld>
            <a:endParaRPr lang="nl-NL"/>
          </a:p>
        </p:txBody>
      </p:sp>
    </p:spTree>
    <p:extLst>
      <p:ext uri="{BB962C8B-B14F-4D97-AF65-F5344CB8AC3E}">
        <p14:creationId xmlns:p14="http://schemas.microsoft.com/office/powerpoint/2010/main" val="211385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88629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https://www.beeldengeluid.nl/tilt/humor-en-verdriet-de-tweede-kamer#3-belubberen</a:t>
            </a:r>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51</a:t>
            </a:fld>
            <a:endParaRPr lang="nl-NL"/>
          </a:p>
        </p:txBody>
      </p:sp>
    </p:spTree>
    <p:extLst>
      <p:ext uri="{BB962C8B-B14F-4D97-AF65-F5344CB8AC3E}">
        <p14:creationId xmlns:p14="http://schemas.microsoft.com/office/powerpoint/2010/main" val="283076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https://www.beeldengeluid.nl/tilt/humor-en-verdriet-de-tweede-kamer#3-belubberen</a:t>
            </a:r>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52</a:t>
            </a:fld>
            <a:endParaRPr lang="nl-NL"/>
          </a:p>
        </p:txBody>
      </p:sp>
    </p:spTree>
    <p:extLst>
      <p:ext uri="{BB962C8B-B14F-4D97-AF65-F5344CB8AC3E}">
        <p14:creationId xmlns:p14="http://schemas.microsoft.com/office/powerpoint/2010/main" val="29683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2307923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774780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8</a:t>
            </a:fld>
            <a:endParaRPr lang="nl-NL"/>
          </a:p>
        </p:txBody>
      </p:sp>
    </p:spTree>
    <p:extLst>
      <p:ext uri="{BB962C8B-B14F-4D97-AF65-F5344CB8AC3E}">
        <p14:creationId xmlns:p14="http://schemas.microsoft.com/office/powerpoint/2010/main" val="1809717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9</a:t>
            </a:fld>
            <a:endParaRPr lang="nl-NL"/>
          </a:p>
        </p:txBody>
      </p:sp>
    </p:spTree>
    <p:extLst>
      <p:ext uri="{BB962C8B-B14F-4D97-AF65-F5344CB8AC3E}">
        <p14:creationId xmlns:p14="http://schemas.microsoft.com/office/powerpoint/2010/main" val="2082569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10</a:t>
            </a:fld>
            <a:endParaRPr lang="nl-NL"/>
          </a:p>
        </p:txBody>
      </p:sp>
    </p:spTree>
    <p:extLst>
      <p:ext uri="{BB962C8B-B14F-4D97-AF65-F5344CB8AC3E}">
        <p14:creationId xmlns:p14="http://schemas.microsoft.com/office/powerpoint/2010/main" val="4185688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11</a:t>
            </a:fld>
            <a:endParaRPr lang="nl-NL"/>
          </a:p>
        </p:txBody>
      </p:sp>
    </p:spTree>
    <p:extLst>
      <p:ext uri="{BB962C8B-B14F-4D97-AF65-F5344CB8AC3E}">
        <p14:creationId xmlns:p14="http://schemas.microsoft.com/office/powerpoint/2010/main" val="1227352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18</a:t>
            </a:fld>
            <a:endParaRPr lang="nl-NL"/>
          </a:p>
        </p:txBody>
      </p:sp>
    </p:spTree>
    <p:extLst>
      <p:ext uri="{BB962C8B-B14F-4D97-AF65-F5344CB8AC3E}">
        <p14:creationId xmlns:p14="http://schemas.microsoft.com/office/powerpoint/2010/main" val="1624221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1" y="-1"/>
            <a:ext cx="9143999" cy="4521941"/>
          </a:xfrm>
          <a:solidFill>
            <a:srgbClr val="8592BC"/>
          </a:solidFill>
        </p:spPr>
        <p:txBody>
          <a:bodyPr>
            <a:normAutofit/>
          </a:bodyPr>
          <a:lstStyle>
            <a:lvl1pPr marL="0" indent="0">
              <a:buNone/>
              <a:defRPr sz="100">
                <a:solidFill>
                  <a:schemeClr val="bg2"/>
                </a:solidFill>
              </a:defRPr>
            </a:lvl1pPr>
          </a:lstStyle>
          <a:p>
            <a:pPr lvl="0"/>
            <a:r>
              <a:rPr lang="nl-NL" noProof="0" dirty="0"/>
              <a:t>..</a:t>
            </a:r>
          </a:p>
        </p:txBody>
      </p:sp>
      <p:sp>
        <p:nvSpPr>
          <p:cNvPr id="6" name="Tijdelijke aanduiding voor tekst 5"/>
          <p:cNvSpPr>
            <a:spLocks noGrp="1"/>
          </p:cNvSpPr>
          <p:nvPr>
            <p:ph type="body" sz="quarter" idx="12" hasCustomPrompt="1"/>
          </p:nvPr>
        </p:nvSpPr>
        <p:spPr>
          <a:xfrm>
            <a:off x="1" y="2"/>
            <a:ext cx="9144000" cy="3719335"/>
          </a:xfrm>
          <a:solidFill>
            <a:schemeClr val="bg2"/>
          </a:solidFill>
        </p:spPr>
        <p:txBody>
          <a:bodyPr>
            <a:normAutofit/>
          </a:bodyPr>
          <a:lstStyle>
            <a:lvl1pPr marL="0" indent="0">
              <a:buNone/>
              <a:defRPr sz="100">
                <a:solidFill>
                  <a:schemeClr val="bg2"/>
                </a:solidFill>
              </a:defRPr>
            </a:lvl1pPr>
          </a:lstStyle>
          <a:p>
            <a:pPr lvl="0"/>
            <a:r>
              <a:rPr lang="nl-NL" noProof="0" dirty="0"/>
              <a:t>..</a:t>
            </a:r>
          </a:p>
        </p:txBody>
      </p:sp>
      <p:sp>
        <p:nvSpPr>
          <p:cNvPr id="2" name="Titel 1"/>
          <p:cNvSpPr>
            <a:spLocks noGrp="1"/>
          </p:cNvSpPr>
          <p:nvPr>
            <p:ph type="title" hasCustomPrompt="1"/>
          </p:nvPr>
        </p:nvSpPr>
        <p:spPr>
          <a:xfrm>
            <a:off x="1359243" y="1052736"/>
            <a:ext cx="7389221" cy="1656184"/>
          </a:xfrm>
        </p:spPr>
        <p:txBody>
          <a:bodyPr/>
          <a:lstStyle>
            <a:lvl1pPr algn="l">
              <a:defRPr sz="4800">
                <a:solidFill>
                  <a:schemeClr val="bg1"/>
                </a:solidFill>
              </a:defRPr>
            </a:lvl1pPr>
          </a:lstStyle>
          <a:p>
            <a:r>
              <a:rPr lang="nl-NL" noProof="0" dirty="0"/>
              <a:t>Titel van de presentatie</a:t>
            </a:r>
          </a:p>
        </p:txBody>
      </p:sp>
      <p:sp>
        <p:nvSpPr>
          <p:cNvPr id="20" name="Tijdelijke aanduiding voor tekst 19"/>
          <p:cNvSpPr>
            <a:spLocks noGrp="1"/>
          </p:cNvSpPr>
          <p:nvPr>
            <p:ph type="body" sz="quarter" idx="14" hasCustomPrompt="1"/>
          </p:nvPr>
        </p:nvSpPr>
        <p:spPr>
          <a:xfrm>
            <a:off x="1359243" y="3934610"/>
            <a:ext cx="4042079" cy="393700"/>
          </a:xfrm>
        </p:spPr>
        <p:txBody>
          <a:bodyPr anchor="ctr">
            <a:normAutofit/>
          </a:bodyPr>
          <a:lstStyle>
            <a:lvl1pPr marL="0" indent="0">
              <a:buNone/>
              <a:defRPr sz="2000">
                <a:solidFill>
                  <a:schemeClr val="bg1"/>
                </a:solidFill>
              </a:defRPr>
            </a:lvl1pPr>
          </a:lstStyle>
          <a:p>
            <a:pPr lvl="0"/>
            <a:r>
              <a:rPr lang="nl-NL" noProof="0" dirty="0"/>
              <a:t>Subtitel presentatie</a:t>
            </a:r>
          </a:p>
        </p:txBody>
      </p:sp>
      <p:sp>
        <p:nvSpPr>
          <p:cNvPr id="8" name="Tijdelijke aanduiding voor datum 3"/>
          <p:cNvSpPr>
            <a:spLocks noGrp="1"/>
          </p:cNvSpPr>
          <p:nvPr>
            <p:ph type="dt" sz="half" idx="2"/>
          </p:nvPr>
        </p:nvSpPr>
        <p:spPr>
          <a:xfrm>
            <a:off x="5497060" y="3934685"/>
            <a:ext cx="3243080" cy="394127"/>
          </a:xfrm>
          <a:prstGeom prst="rect">
            <a:avLst/>
          </a:prstGeom>
        </p:spPr>
        <p:txBody>
          <a:bodyPr vert="horz" lIns="0" tIns="0" rIns="0" bIns="0" rtlCol="0" anchor="ctr"/>
          <a:lstStyle>
            <a:lvl1pPr algn="r">
              <a:defRPr sz="2000">
                <a:solidFill>
                  <a:schemeClr val="bg1"/>
                </a:solidFill>
              </a:defRPr>
            </a:lvl1pPr>
          </a:lstStyle>
          <a:p>
            <a:endParaRPr lang="nl-NL" noProof="0" dirty="0"/>
          </a:p>
        </p:txBody>
      </p:sp>
      <p:pic>
        <p:nvPicPr>
          <p:cNvPr id="9" name="Picture 71" descr="Logo-UniversiteitLeiden-CMYK_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048" y="5051754"/>
            <a:ext cx="2358752" cy="1000088"/>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9819" y="6543376"/>
            <a:ext cx="2846250" cy="270000"/>
          </a:xfrm>
          <a:prstGeom prst="rect">
            <a:avLst/>
          </a:prstGeom>
        </p:spPr>
      </p:pic>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5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fiek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grafiek in te voegen</a:t>
            </a:r>
          </a:p>
        </p:txBody>
      </p:sp>
      <p:pic>
        <p:nvPicPr>
          <p:cNvPr id="13" name="Afbeelding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video in te voegen</a:t>
            </a:r>
          </a:p>
        </p:txBody>
      </p:sp>
      <p:pic>
        <p:nvPicPr>
          <p:cNvPr id="14" name="Afbeelding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2"/>
            <a:ext cx="9144000" cy="4521939"/>
          </a:xfrm>
          <a:solidFill>
            <a:schemeClr val="bg2"/>
          </a:solidFill>
        </p:spPr>
        <p:txBody>
          <a:bodyPr>
            <a:normAutofit/>
          </a:bodyPr>
          <a:lstStyle>
            <a:lvl1pPr marL="0" indent="0">
              <a:buNone/>
              <a:defRPr sz="100">
                <a:solidFill>
                  <a:schemeClr val="bg2"/>
                </a:solidFill>
              </a:defRPr>
            </a:lvl1pPr>
          </a:lstStyle>
          <a:p>
            <a:pPr lvl="0"/>
            <a:r>
              <a:rPr lang="nl-NL" dirty="0"/>
              <a:t>..</a:t>
            </a:r>
          </a:p>
        </p:txBody>
      </p:sp>
      <p:sp>
        <p:nvSpPr>
          <p:cNvPr id="2" name="Titel 1"/>
          <p:cNvSpPr>
            <a:spLocks noGrp="1"/>
          </p:cNvSpPr>
          <p:nvPr>
            <p:ph type="title" hasCustomPrompt="1"/>
          </p:nvPr>
        </p:nvSpPr>
        <p:spPr>
          <a:xfrm>
            <a:off x="1331640" y="1052736"/>
            <a:ext cx="7390800" cy="1656184"/>
          </a:xfrm>
        </p:spPr>
        <p:txBody>
          <a:bodyPr/>
          <a:lstStyle>
            <a:lvl1pPr algn="l">
              <a:defRPr sz="4800">
                <a:solidFill>
                  <a:schemeClr val="bg1"/>
                </a:solidFill>
              </a:defRPr>
            </a:lvl1pPr>
          </a:lstStyle>
          <a:p>
            <a:r>
              <a:rPr lang="nl-NL" dirty="0"/>
              <a:t>Titel afsluiting</a:t>
            </a:r>
          </a:p>
        </p:txBody>
      </p:sp>
      <p:pic>
        <p:nvPicPr>
          <p:cNvPr id="7" name="Picture 71" descr="Logo-UniversiteitLeiden-CMYK_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048" y="5051754"/>
            <a:ext cx="2358752" cy="1000088"/>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9819" y="6543376"/>
            <a:ext cx="2846250" cy="270000"/>
          </a:xfrm>
          <a:prstGeom prst="rect">
            <a:avLst/>
          </a:prstGeom>
        </p:spPr>
      </p:pic>
    </p:spTree>
    <p:extLst>
      <p:ext uri="{BB962C8B-B14F-4D97-AF65-F5344CB8AC3E}">
        <p14:creationId xmlns:p14="http://schemas.microsoft.com/office/powerpoint/2010/main" val="12396288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noProof="0" dirty="0"/>
              <a:t>Titel</a:t>
            </a:r>
          </a:p>
        </p:txBody>
      </p:sp>
      <p:sp>
        <p:nvSpPr>
          <p:cNvPr id="3" name="Tijdelijke aanduiding voor verticale tekst 2"/>
          <p:cNvSpPr>
            <a:spLocks noGrp="1"/>
          </p:cNvSpPr>
          <p:nvPr>
            <p:ph type="body" orient="vert" idx="1" hasCustomPrompt="1"/>
          </p:nvPr>
        </p:nvSpPr>
        <p:spPr>
          <a:xfrm>
            <a:off x="404665" y="1252836"/>
            <a:ext cx="5030981" cy="4795836"/>
          </a:xfrm>
          <a:noFill/>
        </p:spPr>
        <p:txBody>
          <a:bodyPr vert="horz" wrap="none" lIns="0" tIns="0" rIns="0" bIns="0"/>
          <a:lstStyle>
            <a:lvl1pPr marL="271318" indent="-271318">
              <a:spcBef>
                <a:spcPts val="600"/>
              </a:spcBef>
              <a:spcAft>
                <a:spcPts val="600"/>
              </a:spcAft>
              <a:buClr>
                <a:schemeClr val="bg2"/>
              </a:buClr>
              <a:buFont typeface="+mj-lt"/>
              <a:buAutoNum type="arabicPeriod"/>
              <a:defRPr sz="2000">
                <a:solidFill>
                  <a:schemeClr val="bg2"/>
                </a:solidFill>
              </a:defRPr>
            </a:lvl1pPr>
            <a:lvl2pPr marL="406977" indent="-135659">
              <a:buClr>
                <a:schemeClr val="bg2"/>
              </a:buClr>
              <a:buFont typeface="Arial" panose="020B0604020202020204" pitchFamily="34" charset="0"/>
              <a:buChar char="•"/>
              <a:defRPr sz="1600">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271318" indent="-271318">
              <a:spcBef>
                <a:spcPts val="600"/>
              </a:spcBef>
              <a:spcAft>
                <a:spcPts val="600"/>
              </a:spcAft>
              <a:buClr>
                <a:schemeClr val="bg2"/>
              </a:buClr>
              <a:buFont typeface="+mj-lt"/>
              <a:buAutoNum type="arabicPeriod"/>
              <a:tabLst/>
              <a:defRPr sz="2000">
                <a:solidFill>
                  <a:schemeClr val="bg2"/>
                </a:solidFill>
              </a:defRPr>
            </a:lvl6pPr>
            <a:lvl7pPr marL="406977" indent="-135659">
              <a:buClr>
                <a:schemeClr val="bg2"/>
              </a:buClr>
              <a:buFont typeface="Arial" panose="020B0604020202020204" pitchFamily="34" charset="0"/>
              <a:buChar char="•"/>
              <a:defRPr>
                <a:solidFill>
                  <a:schemeClr val="bg2"/>
                </a:solidFill>
              </a:defRPr>
            </a:lvl7pPr>
            <a:lvl8pPr>
              <a:defRPr sz="1400">
                <a:solidFill>
                  <a:schemeClr val="bg2"/>
                </a:solidFill>
              </a:defRPr>
            </a:lvl8pPr>
            <a:lvl9pPr>
              <a:defRPr>
                <a:solidFill>
                  <a:schemeClr val="bg2"/>
                </a:solidFill>
              </a:defRPr>
            </a:lvl9pPr>
          </a:lstStyle>
          <a:p>
            <a:pPr lvl="0"/>
            <a:r>
              <a:rPr lang="nl-NL" noProof="0" dirty="0"/>
              <a:t>Opsomming</a:t>
            </a:r>
          </a:p>
          <a:p>
            <a:pPr lvl="1"/>
            <a:r>
              <a:rPr lang="nl-NL" noProof="0" dirty="0" err="1"/>
              <a:t>Bullet</a:t>
            </a:r>
            <a:endParaRPr lang="nl-NL" noProof="0" dirty="0"/>
          </a:p>
          <a:p>
            <a:pPr lvl="2"/>
            <a:r>
              <a:rPr lang="nl-NL" noProof="0" dirty="0"/>
              <a:t>Leestekst</a:t>
            </a:r>
          </a:p>
          <a:p>
            <a:pPr lvl="3"/>
            <a:r>
              <a:rPr lang="nl-NL" noProof="0" dirty="0"/>
              <a:t>Kopje wit</a:t>
            </a:r>
          </a:p>
          <a:p>
            <a:pPr lvl="4"/>
            <a:r>
              <a:rPr lang="nl-NL" noProof="0" dirty="0"/>
              <a:t>Kopje geel</a:t>
            </a:r>
          </a:p>
          <a:p>
            <a:pPr lvl="5"/>
            <a:r>
              <a:rPr lang="nl-NL" noProof="0" dirty="0"/>
              <a:t>Opsomming</a:t>
            </a:r>
          </a:p>
          <a:p>
            <a:pPr lvl="6"/>
            <a:r>
              <a:rPr lang="nl-NL" noProof="0" dirty="0" err="1"/>
              <a:t>Bullet</a:t>
            </a:r>
            <a:endParaRPr lang="nl-NL" noProof="0" dirty="0"/>
          </a:p>
          <a:p>
            <a:pPr lvl="7"/>
            <a:r>
              <a:rPr lang="nl-NL" sz="1349" noProof="0" dirty="0"/>
              <a:t>Leestekst</a:t>
            </a:r>
          </a:p>
          <a:p>
            <a:pPr lvl="8"/>
            <a:r>
              <a:rPr lang="nl-NL" noProof="0" dirty="0"/>
              <a:t>Kopje wit</a:t>
            </a:r>
          </a:p>
        </p:txBody>
      </p:sp>
      <p:sp>
        <p:nvSpPr>
          <p:cNvPr id="7" name="Tijdelijke aanduiding voor afbeelding 13"/>
          <p:cNvSpPr>
            <a:spLocks noGrp="1"/>
          </p:cNvSpPr>
          <p:nvPr>
            <p:ph type="pic" sz="quarter" idx="13" hasCustomPrompt="1"/>
          </p:nvPr>
        </p:nvSpPr>
        <p:spPr>
          <a:xfrm>
            <a:off x="5587316" y="1252539"/>
            <a:ext cx="3152019"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noProof="0" dirty="0"/>
              <a:t>Klik hier om een</a:t>
            </a:r>
            <a:br>
              <a:rPr lang="nl-NL" noProof="0" dirty="0"/>
            </a:br>
            <a:r>
              <a:rPr lang="nl-NL" noProof="0" dirty="0"/>
              <a:t>afbeelding in te voegen</a:t>
            </a:r>
          </a:p>
        </p:txBody>
      </p:sp>
      <p:grpSp>
        <p:nvGrpSpPr>
          <p:cNvPr id="8" name="Grid" hidden="1"/>
          <p:cNvGrpSpPr/>
          <p:nvPr userDrawn="1"/>
        </p:nvGrpSpPr>
        <p:grpSpPr>
          <a:xfrm>
            <a:off x="0" y="0"/>
            <a:ext cx="9144002"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pic>
        <p:nvPicPr>
          <p:cNvPr id="16" name="Afbeelding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noProof="0" dirty="0"/>
              <a:t>Titel</a:t>
            </a:r>
          </a:p>
        </p:txBody>
      </p:sp>
      <p:sp>
        <p:nvSpPr>
          <p:cNvPr id="3" name="Tijdelijke aanduiding voor verticale tekst 2"/>
          <p:cNvSpPr>
            <a:spLocks noGrp="1"/>
          </p:cNvSpPr>
          <p:nvPr>
            <p:ph type="body" orient="vert" idx="1" hasCustomPrompt="1"/>
          </p:nvPr>
        </p:nvSpPr>
        <p:spPr/>
        <p:txBody>
          <a:bodyPr vert="horz"/>
          <a:lstStyle>
            <a:lvl8pPr>
              <a:defRPr sz="1600"/>
            </a:lvl8pPr>
          </a:lstStyle>
          <a:p>
            <a:pPr lvl="0"/>
            <a:r>
              <a:rPr lang="nl-NL" noProof="0" dirty="0" err="1"/>
              <a:t>Bullet</a:t>
            </a:r>
            <a:endParaRPr lang="nl-NL" noProof="0" dirty="0"/>
          </a:p>
          <a:p>
            <a:pPr lvl="1"/>
            <a:r>
              <a:rPr lang="nl-NL" noProof="0" dirty="0"/>
              <a:t>Sub-</a:t>
            </a:r>
            <a:r>
              <a:rPr lang="nl-NL" noProof="0" dirty="0" err="1"/>
              <a:t>bullet</a:t>
            </a:r>
            <a:endParaRPr lang="nl-NL" noProof="0" dirty="0"/>
          </a:p>
          <a:p>
            <a:pPr lvl="2"/>
            <a:r>
              <a:rPr lang="nl-NL" noProof="0" dirty="0"/>
              <a:t>Leestekst</a:t>
            </a:r>
          </a:p>
          <a:p>
            <a:pPr lvl="3"/>
            <a:r>
              <a:rPr lang="nl-NL" noProof="0" dirty="0"/>
              <a:t>Kopje donker blauw</a:t>
            </a:r>
          </a:p>
          <a:p>
            <a:pPr lvl="4"/>
            <a:r>
              <a:rPr lang="nl-NL" noProof="0" dirty="0"/>
              <a:t>Kopje licht blauw</a:t>
            </a:r>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sz="1349" noProof="0" dirty="0"/>
              <a:t>Leestekst</a:t>
            </a:r>
          </a:p>
          <a:p>
            <a:pPr lvl="8"/>
            <a:r>
              <a:rPr lang="nl-NL" noProof="0" dirty="0"/>
              <a:t>Kopje donker blauw</a:t>
            </a:r>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amp; Beeld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noProof="0" dirty="0"/>
              <a:t>Titel</a:t>
            </a:r>
          </a:p>
        </p:txBody>
      </p:sp>
      <p:sp>
        <p:nvSpPr>
          <p:cNvPr id="3" name="Tijdelijke aanduiding voor verticale tekst 2"/>
          <p:cNvSpPr>
            <a:spLocks noGrp="1"/>
          </p:cNvSpPr>
          <p:nvPr>
            <p:ph type="body" orient="vert" idx="1" hasCustomPrompt="1"/>
          </p:nvPr>
        </p:nvSpPr>
        <p:spPr>
          <a:xfrm>
            <a:off x="404665" y="1252836"/>
            <a:ext cx="5840650" cy="4795836"/>
          </a:xfrm>
        </p:spPr>
        <p:txBody>
          <a:bodyPr vert="horz"/>
          <a:lstStyle/>
          <a:p>
            <a:pPr lvl="0"/>
            <a:r>
              <a:rPr lang="nl-NL" noProof="0" dirty="0" err="1"/>
              <a:t>Bullet</a:t>
            </a:r>
            <a:endParaRPr lang="nl-NL" noProof="0" dirty="0"/>
          </a:p>
          <a:p>
            <a:pPr lvl="1"/>
            <a:r>
              <a:rPr lang="nl-NL" noProof="0" dirty="0"/>
              <a:t>Sub-</a:t>
            </a:r>
            <a:r>
              <a:rPr lang="nl-NL" noProof="0" dirty="0" err="1"/>
              <a:t>bullet</a:t>
            </a:r>
            <a:endParaRPr lang="nl-NL" noProof="0" dirty="0"/>
          </a:p>
          <a:p>
            <a:pPr lvl="2"/>
            <a:r>
              <a:rPr lang="nl-NL" noProof="0" dirty="0"/>
              <a:t>Leestekst</a:t>
            </a:r>
          </a:p>
          <a:p>
            <a:pPr lvl="3"/>
            <a:r>
              <a:rPr lang="nl-NL" noProof="0" dirty="0"/>
              <a:t>Kopje donker blauw</a:t>
            </a:r>
          </a:p>
          <a:p>
            <a:pPr lvl="4"/>
            <a:r>
              <a:rPr lang="nl-NL" noProof="0" dirty="0"/>
              <a:t>Kopje licht blauw</a:t>
            </a:r>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sz="1349" noProof="0" dirty="0"/>
              <a:t>Leestekst</a:t>
            </a:r>
          </a:p>
          <a:p>
            <a:pPr lvl="8"/>
            <a:r>
              <a:rPr lang="nl-NL" noProof="0" dirty="0"/>
              <a:t>Kopje donker blauw</a:t>
            </a:r>
          </a:p>
        </p:txBody>
      </p:sp>
      <p:grpSp>
        <p:nvGrpSpPr>
          <p:cNvPr id="7" name="Grid" hidden="1"/>
          <p:cNvGrpSpPr/>
          <p:nvPr userDrawn="1"/>
        </p:nvGrpSpPr>
        <p:grpSpPr>
          <a:xfrm>
            <a:off x="0" y="0"/>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396986" y="1252539"/>
            <a:ext cx="234235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noProof="0" dirty="0"/>
              <a:t>Klik hier om een</a:t>
            </a:r>
            <a:br>
              <a:rPr lang="nl-NL" noProof="0" dirty="0"/>
            </a:br>
            <a:r>
              <a:rPr lang="nl-NL" noProof="0" dirty="0"/>
              <a:t>afbeelding in te voegen</a:t>
            </a:r>
          </a:p>
        </p:txBody>
      </p:sp>
      <p:pic>
        <p:nvPicPr>
          <p:cNvPr id="15"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amp; Beeld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2" y="1252539"/>
            <a:ext cx="4091174"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5"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amp; Beeld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4" y="1252836"/>
            <a:ext cx="2548000"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3104334" y="1252539"/>
            <a:ext cx="5635001"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5"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eld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5" y="1252539"/>
            <a:ext cx="833456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3" name="Afbeelding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amp; Beeld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59312"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1"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7" name="Tijdelijke aanduiding voor afbeelding 13"/>
          <p:cNvSpPr>
            <a:spLocks noGrp="1"/>
          </p:cNvSpPr>
          <p:nvPr>
            <p:ph type="pic" sz="quarter" idx="14" hasCustomPrompt="1"/>
          </p:nvPr>
        </p:nvSpPr>
        <p:spPr>
          <a:xfrm>
            <a:off x="6762195"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8" name="Tijdelijke aanduiding voor afbeelding 13"/>
          <p:cNvSpPr>
            <a:spLocks noGrp="1"/>
          </p:cNvSpPr>
          <p:nvPr>
            <p:ph type="pic" sz="quarter" idx="15" hasCustomPrompt="1"/>
          </p:nvPr>
        </p:nvSpPr>
        <p:spPr>
          <a:xfrm>
            <a:off x="4648161"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9" name="Tijdelijke aanduiding voor afbeelding 13"/>
          <p:cNvSpPr>
            <a:spLocks noGrp="1"/>
          </p:cNvSpPr>
          <p:nvPr>
            <p:ph type="pic" sz="quarter" idx="16" hasCustomPrompt="1"/>
          </p:nvPr>
        </p:nvSpPr>
        <p:spPr>
          <a:xfrm>
            <a:off x="6762195"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20" name="Afbeelding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amp; Beeld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4" y="1252836"/>
            <a:ext cx="4091500"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7835"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7" name="Tijdelijke aanduiding voor afbeelding 13"/>
          <p:cNvSpPr>
            <a:spLocks noGrp="1"/>
          </p:cNvSpPr>
          <p:nvPr>
            <p:ph type="pic" sz="quarter" idx="14" hasCustomPrompt="1"/>
          </p:nvPr>
        </p:nvSpPr>
        <p:spPr>
          <a:xfrm>
            <a:off x="6760490"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6" name="Afbeelding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5" y="404664"/>
            <a:ext cx="8334670" cy="432048"/>
          </a:xfrm>
          <a:prstGeom prst="rect">
            <a:avLst/>
          </a:prstGeom>
        </p:spPr>
        <p:txBody>
          <a:bodyPr vert="horz" lIns="0" tIns="0" rIns="0" bIns="0" rtlCol="0" anchor="ctr">
            <a:noAutofit/>
          </a:bodyPr>
          <a:lstStyle/>
          <a:p>
            <a:r>
              <a:rPr lang="nl-NL" noProof="0" dirty="0"/>
              <a:t>Titel</a:t>
            </a:r>
          </a:p>
        </p:txBody>
      </p:sp>
      <p:sp>
        <p:nvSpPr>
          <p:cNvPr id="3" name="Tijdelijke aanduiding voor tekst 2"/>
          <p:cNvSpPr>
            <a:spLocks noGrp="1"/>
          </p:cNvSpPr>
          <p:nvPr>
            <p:ph type="body" idx="1"/>
          </p:nvPr>
        </p:nvSpPr>
        <p:spPr>
          <a:xfrm>
            <a:off x="404665" y="1252836"/>
            <a:ext cx="8334670" cy="4795836"/>
          </a:xfrm>
          <a:prstGeom prst="rect">
            <a:avLst/>
          </a:prstGeom>
        </p:spPr>
        <p:txBody>
          <a:bodyPr vert="horz" lIns="0" tIns="0" rIns="0" bIns="0" rtlCol="0">
            <a:normAutofit/>
          </a:bodyPr>
          <a:lstStyle/>
          <a:p>
            <a:pPr lvl="0"/>
            <a:r>
              <a:rPr lang="nl-NL" noProof="0" dirty="0" err="1"/>
              <a:t>Bullet</a:t>
            </a:r>
            <a:endParaRPr lang="nl-NL" noProof="0" dirty="0"/>
          </a:p>
          <a:p>
            <a:pPr lvl="1"/>
            <a:r>
              <a:rPr lang="nl-NL" noProof="0" dirty="0"/>
              <a:t>Sub-</a:t>
            </a:r>
            <a:r>
              <a:rPr lang="nl-NL" noProof="0" dirty="0" err="1"/>
              <a:t>bullet</a:t>
            </a:r>
            <a:endParaRPr lang="nl-NL" noProof="0" dirty="0"/>
          </a:p>
          <a:p>
            <a:pPr lvl="2"/>
            <a:r>
              <a:rPr lang="nl-NL" noProof="0" dirty="0"/>
              <a:t>Leestekst</a:t>
            </a:r>
          </a:p>
          <a:p>
            <a:pPr lvl="3"/>
            <a:r>
              <a:rPr lang="nl-NL" noProof="0" dirty="0"/>
              <a:t>Kopje donker blauw</a:t>
            </a:r>
          </a:p>
          <a:p>
            <a:pPr lvl="4"/>
            <a:r>
              <a:rPr lang="nl-NL" noProof="0" dirty="0"/>
              <a:t>Kopje licht blauw</a:t>
            </a:r>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sz="1349" noProof="0" dirty="0"/>
              <a:t>Leestekst</a:t>
            </a:r>
          </a:p>
          <a:p>
            <a:pPr lvl="8"/>
            <a:r>
              <a:rPr lang="nl-NL" noProof="0" dirty="0"/>
              <a:t>Kopje donker blauw</a:t>
            </a:r>
          </a:p>
        </p:txBody>
      </p:sp>
      <p:sp>
        <p:nvSpPr>
          <p:cNvPr id="20" name="Rechthoek 19"/>
          <p:cNvSpPr/>
          <p:nvPr userDrawn="1"/>
        </p:nvSpPr>
        <p:spPr bwMode="auto">
          <a:xfrm>
            <a:off x="0" y="6453336"/>
            <a:ext cx="9144000" cy="404664"/>
          </a:xfrm>
          <a:prstGeom prst="rect">
            <a:avLst/>
          </a:prstGeom>
          <a:solidFill>
            <a:schemeClr val="bg2"/>
          </a:solidFill>
          <a:ln>
            <a:noFill/>
          </a:ln>
          <a:effectLst/>
        </p:spPr>
        <p:txBody>
          <a:bodyPr vert="horz" wrap="square" lIns="68544" tIns="34272" rIns="68544" bIns="34272"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noProof="0" dirty="0">
              <a:ln>
                <a:noFill/>
              </a:ln>
              <a:solidFill>
                <a:schemeClr val="bg1"/>
              </a:solidFill>
              <a:effectLst/>
              <a:latin typeface="Minion" pitchFamily="2" charset="0"/>
            </a:endParaRPr>
          </a:p>
        </p:txBody>
      </p:sp>
      <p:sp>
        <p:nvSpPr>
          <p:cNvPr id="6" name="Tijdelijke aanduiding voor dianummer 5"/>
          <p:cNvSpPr>
            <a:spLocks noGrp="1"/>
          </p:cNvSpPr>
          <p:nvPr>
            <p:ph type="sldNum" sz="quarter" idx="4"/>
          </p:nvPr>
        </p:nvSpPr>
        <p:spPr>
          <a:xfrm>
            <a:off x="404664" y="6453336"/>
            <a:ext cx="381346" cy="404664"/>
          </a:xfrm>
          <a:prstGeom prst="rect">
            <a:avLst/>
          </a:prstGeom>
        </p:spPr>
        <p:txBody>
          <a:bodyPr vert="horz" lIns="0" tIns="0" rIns="0" bIns="0" rtlCol="0" anchor="ctr"/>
          <a:lstStyle>
            <a:lvl1pPr algn="l">
              <a:defRPr lang="nl-NL" sz="1200" b="1" smtClean="0">
                <a:solidFill>
                  <a:schemeClr val="bg1"/>
                </a:solidFill>
              </a:defRPr>
            </a:lvl1pPr>
          </a:lstStyle>
          <a:p>
            <a:fld id="{21272068-81DC-4C45-9305-5AD5E2019168}" type="slidenum">
              <a:rPr lang="nl-NL" noProof="0" smtClean="0"/>
              <a:pPr/>
              <a:t>‹#›</a:t>
            </a:fld>
            <a:endParaRPr lang="nl-NL" noProof="0" dirty="0"/>
          </a:p>
        </p:txBody>
      </p:sp>
      <p:sp>
        <p:nvSpPr>
          <p:cNvPr id="14" name="Tijdelijke aanduiding voor dianummer 5"/>
          <p:cNvSpPr txBox="1">
            <a:spLocks/>
          </p:cNvSpPr>
          <p:nvPr userDrawn="1"/>
        </p:nvSpPr>
        <p:spPr>
          <a:xfrm>
            <a:off x="6681815" y="6453337"/>
            <a:ext cx="2057519" cy="416127"/>
          </a:xfrm>
          <a:prstGeom prst="rect">
            <a:avLst/>
          </a:prstGeom>
        </p:spPr>
        <p:txBody>
          <a:bodyPr vert="horz" lIns="68544" tIns="34272" rIns="68544" bIns="34272"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0D95B-2DCA-4A8C-818D-5010775FDD58}" type="slidenum">
              <a:rPr lang="nl-NL" sz="1100" noProof="0" smtClean="0">
                <a:solidFill>
                  <a:schemeClr val="bg1"/>
                </a:solidFill>
              </a:rPr>
              <a:pPr/>
              <a:t>‹#›</a:t>
            </a:fld>
            <a:endParaRPr lang="nl-NL" sz="900" noProof="0" dirty="0">
              <a:solidFill>
                <a:schemeClr val="bg1"/>
              </a:solidFill>
            </a:endParaRPr>
          </a:p>
        </p:txBody>
      </p:sp>
      <p:grpSp>
        <p:nvGrpSpPr>
          <p:cNvPr id="15" name="Grid" hidden="1"/>
          <p:cNvGrpSpPr/>
          <p:nvPr userDrawn="1"/>
        </p:nvGrpSpPr>
        <p:grpSpPr>
          <a:xfrm>
            <a:off x="0" y="0"/>
            <a:ext cx="9144000" cy="6858004"/>
            <a:chOff x="-2" y="-1"/>
            <a:chExt cx="9144000" cy="6858004"/>
          </a:xfrm>
        </p:grpSpPr>
        <p:sp>
          <p:nvSpPr>
            <p:cNvPr id="16" name="Rechthoek 15"/>
            <p:cNvSpPr/>
            <p:nvPr userDrawn="1"/>
          </p:nvSpPr>
          <p:spPr bwMode="auto">
            <a:xfrm>
              <a:off x="0" y="0"/>
              <a:ext cx="9143998"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7" name="Rechthoek 16"/>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8" name="Rechthoek 17"/>
            <p:cNvSpPr/>
            <p:nvPr userDrawn="1"/>
          </p:nvSpPr>
          <p:spPr bwMode="auto">
            <a:xfrm rot="5400000">
              <a:off x="5512664" y="3226670"/>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9" name="Rechthoek 18"/>
            <p:cNvSpPr/>
            <p:nvPr userDrawn="1"/>
          </p:nvSpPr>
          <p:spPr bwMode="auto">
            <a:xfrm>
              <a:off x="0" y="848172"/>
              <a:ext cx="9143998"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21" name="Rechthoek 20"/>
            <p:cNvSpPr/>
            <p:nvPr userDrawn="1"/>
          </p:nvSpPr>
          <p:spPr bwMode="auto">
            <a:xfrm>
              <a:off x="0" y="6048672"/>
              <a:ext cx="9143998"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p:txStyles>
    <p:titleStyle>
      <a:lvl1pPr algn="l" defTabSz="685434" rtl="0" eaLnBrk="1" latinLnBrk="0" hangingPunct="1">
        <a:spcBef>
          <a:spcPct val="0"/>
        </a:spcBef>
        <a:buNone/>
        <a:defRPr sz="3600" b="1" i="0" kern="1200">
          <a:solidFill>
            <a:schemeClr val="bg2"/>
          </a:solidFill>
          <a:latin typeface="+mj-lt"/>
          <a:ea typeface="+mj-ea"/>
          <a:cs typeface="+mj-cs"/>
        </a:defRPr>
      </a:lvl1pPr>
    </p:titleStyle>
    <p:bodyStyle>
      <a:lvl1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1pPr>
      <a:lvl2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4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tx2"/>
          </a:solidFill>
          <a:latin typeface="+mn-lt"/>
          <a:ea typeface="+mn-ea"/>
          <a:cs typeface="+mn-cs"/>
        </a:defRPr>
      </a:lvl5pPr>
      <a:lvl6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6pPr>
      <a:lvl7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2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p:bodyStyle>
    <p:otherStyle>
      <a:defPPr>
        <a:defRPr lang="nl-NL"/>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nl.wikipedia.org/wiki/Afbeelding:CiceroBust.jpg"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nl.wikipedia.org/wiki/Afbeelding:CiceroBust.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hYttOcpl2eQ?start=37&amp;feature=oembed" TargetMode="Externa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FibIVz6Rjg0?start=23&amp;feature=oembed" TargetMode="Externa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9snqPQ1LqVQ"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QcGCBHNcKyI?feature=oembed" TargetMode="Externa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beeldengeluid.nl/tilt/humor-en-verdriet-de-tweede-kamer#3-belubbere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jdelijke aanduiding voor tekst 15"/>
          <p:cNvSpPr>
            <a:spLocks noGrp="1"/>
          </p:cNvSpPr>
          <p:nvPr>
            <p:ph type="body" sz="quarter" idx="13"/>
          </p:nvPr>
        </p:nvSpPr>
        <p:spPr/>
        <p:txBody>
          <a:bodyPr/>
          <a:lstStyle/>
          <a:p>
            <a:r>
              <a:rPr lang="nl-NL" dirty="0"/>
              <a:t> </a:t>
            </a:r>
          </a:p>
        </p:txBody>
      </p:sp>
      <p:sp>
        <p:nvSpPr>
          <p:cNvPr id="15" name="Tijdelijke aanduiding voor tekst 14"/>
          <p:cNvSpPr>
            <a:spLocks noGrp="1"/>
          </p:cNvSpPr>
          <p:nvPr>
            <p:ph type="body" sz="quarter" idx="12"/>
          </p:nvPr>
        </p:nvSpPr>
        <p:spPr/>
        <p:txBody>
          <a:bodyPr/>
          <a:lstStyle/>
          <a:p>
            <a:r>
              <a:rPr lang="nl-NL" dirty="0"/>
              <a:t> </a:t>
            </a:r>
          </a:p>
        </p:txBody>
      </p:sp>
      <p:sp>
        <p:nvSpPr>
          <p:cNvPr id="4" name="Titel 3"/>
          <p:cNvSpPr>
            <a:spLocks noGrp="1"/>
          </p:cNvSpPr>
          <p:nvPr>
            <p:ph type="title"/>
          </p:nvPr>
        </p:nvSpPr>
        <p:spPr>
          <a:xfrm>
            <a:off x="503548" y="1031576"/>
            <a:ext cx="8136904" cy="2037383"/>
          </a:xfrm>
        </p:spPr>
        <p:txBody>
          <a:bodyPr/>
          <a:lstStyle/>
          <a:p>
            <a:pPr algn="ctr"/>
            <a:r>
              <a:rPr lang="nl-NL" dirty="0">
                <a:latin typeface="Calibri" panose="020F0502020204030204" pitchFamily="34" charset="0"/>
                <a:cs typeface="Calibri" panose="020F0502020204030204" pitchFamily="34" charset="0"/>
              </a:rPr>
              <a:t>Argumenteren en Overtuigen</a:t>
            </a:r>
            <a:br>
              <a:rPr lang="nl-NL" dirty="0">
                <a:latin typeface="Calibri" panose="020F0502020204030204" pitchFamily="34" charset="0"/>
                <a:cs typeface="Calibri" panose="020F0502020204030204" pitchFamily="34" charset="0"/>
              </a:rPr>
            </a:br>
            <a:r>
              <a:rPr lang="nl-NL" sz="2400" b="0" dirty="0">
                <a:latin typeface="Calibri" panose="020F0502020204030204" pitchFamily="34" charset="0"/>
                <a:cs typeface="Calibri" panose="020F0502020204030204" pitchFamily="34" charset="0"/>
              </a:rPr>
              <a:t>College 10: Ethos &amp; pathos: imago &amp; emotie</a:t>
            </a:r>
            <a:endParaRPr lang="nl-NL" b="0" dirty="0">
              <a:latin typeface="Calibri" panose="020F0502020204030204" pitchFamily="34" charset="0"/>
              <a:cs typeface="Calibri" panose="020F0502020204030204" pitchFamily="34" charset="0"/>
            </a:endParaRPr>
          </a:p>
        </p:txBody>
      </p:sp>
      <p:sp>
        <p:nvSpPr>
          <p:cNvPr id="5" name="Tijdelijke aanduiding voor tekst 4"/>
          <p:cNvSpPr>
            <a:spLocks noGrp="1"/>
          </p:cNvSpPr>
          <p:nvPr>
            <p:ph type="body" sz="quarter" idx="14"/>
          </p:nvPr>
        </p:nvSpPr>
        <p:spPr>
          <a:xfrm>
            <a:off x="503548" y="3933056"/>
            <a:ext cx="7596844" cy="393700"/>
          </a:xfrm>
        </p:spPr>
        <p:txBody>
          <a:bodyPr>
            <a:normAutofit fontScale="92500"/>
          </a:bodyPr>
          <a:lstStyle/>
          <a:p>
            <a:r>
              <a:rPr lang="nl-NL" dirty="0"/>
              <a:t>Mila van Nieuwenhuizen   (m.van.nieuwenhuizen@hum.leidenuniv.nl)</a:t>
            </a:r>
          </a:p>
        </p:txBody>
      </p:sp>
    </p:spTree>
    <p:extLst>
      <p:ext uri="{BB962C8B-B14F-4D97-AF65-F5344CB8AC3E}">
        <p14:creationId xmlns:p14="http://schemas.microsoft.com/office/powerpoint/2010/main" val="2977814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De </a:t>
            </a:r>
            <a:r>
              <a:rPr lang="nl-NL" dirty="0" err="1">
                <a:solidFill>
                  <a:schemeClr val="tx1"/>
                </a:solidFill>
                <a:latin typeface="Calibri" panose="020F0502020204030204" pitchFamily="34" charset="0"/>
              </a:rPr>
              <a:t>Recap</a:t>
            </a:r>
            <a:r>
              <a:rPr lang="nl-NL" dirty="0">
                <a:solidFill>
                  <a:schemeClr val="tx1"/>
                </a:solidFill>
                <a:latin typeface="Calibri" panose="020F0502020204030204" pitchFamily="34" charset="0"/>
              </a:rPr>
              <a:t>(</a:t>
            </a:r>
            <a:r>
              <a:rPr lang="nl-NL" dirty="0" err="1">
                <a:solidFill>
                  <a:schemeClr val="tx1"/>
                </a:solidFill>
                <a:latin typeface="Calibri" panose="020F0502020204030204" pitchFamily="34" charset="0"/>
              </a:rPr>
              <a:t>itulatio</a:t>
            </a:r>
            <a:r>
              <a:rPr lang="nl-NL" dirty="0">
                <a:solidFill>
                  <a:schemeClr val="tx1"/>
                </a:solidFill>
                <a:latin typeface="Calibri" panose="020F0502020204030204" pitchFamily="34" charset="0"/>
              </a:rPr>
              <a:t>): retorische rijtjes</a:t>
            </a:r>
          </a:p>
        </p:txBody>
      </p:sp>
      <p:sp>
        <p:nvSpPr>
          <p:cNvPr id="4" name="Titel 1">
            <a:extLst>
              <a:ext uri="{FF2B5EF4-FFF2-40B4-BE49-F238E27FC236}">
                <a16:creationId xmlns:a16="http://schemas.microsoft.com/office/drawing/2014/main" id="{4D97F72D-8957-4906-ACD0-3D103695A8E6}"/>
              </a:ext>
            </a:extLst>
          </p:cNvPr>
          <p:cNvSpPr txBox="1">
            <a:spLocks/>
          </p:cNvSpPr>
          <p:nvPr/>
        </p:nvSpPr>
        <p:spPr>
          <a:xfrm>
            <a:off x="408857" y="980728"/>
            <a:ext cx="8334670" cy="3960440"/>
          </a:xfrm>
          <a:prstGeom prst="rect">
            <a:avLst/>
          </a:prstGeom>
        </p:spPr>
        <p:txBody>
          <a:bodyPr vert="horz" lIns="0" tIns="0" rIns="0" bIns="0" rtlCol="0" anchor="t" anchorCtr="0">
            <a:noAutofit/>
          </a:bodyPr>
          <a:lstStyle>
            <a:lvl1pPr algn="l" defTabSz="685434" rtl="0" eaLnBrk="1" latinLnBrk="0" hangingPunct="1">
              <a:spcBef>
                <a:spcPct val="0"/>
              </a:spcBef>
              <a:buNone/>
              <a:defRPr sz="3600" b="1" i="0" kern="1200">
                <a:solidFill>
                  <a:schemeClr val="bg2"/>
                </a:solidFill>
                <a:latin typeface="+mj-lt"/>
                <a:ea typeface="+mj-ea"/>
                <a:cs typeface="+mj-cs"/>
              </a:defRPr>
            </a:lvl1pPr>
          </a:lstStyle>
          <a:p>
            <a:pPr marL="358775" indent="-358775">
              <a:lnSpc>
                <a:spcPct val="150000"/>
              </a:lnSpc>
            </a:pPr>
            <a:r>
              <a:rPr lang="nl-NL" sz="2800" dirty="0">
                <a:solidFill>
                  <a:schemeClr val="accent6"/>
                </a:solidFill>
                <a:latin typeface="Calibri" panose="020F0502020204030204" pitchFamily="34" charset="0"/>
              </a:rPr>
              <a:t>Standaardordening van een betoog</a:t>
            </a:r>
          </a:p>
          <a:p>
            <a:pPr marL="720725" indent="-358775"/>
            <a:r>
              <a:rPr lang="nl-NL" sz="2800" b="0" dirty="0">
                <a:solidFill>
                  <a:schemeClr val="tx1"/>
                </a:solidFill>
                <a:latin typeface="Calibri" panose="020F0502020204030204" pitchFamily="34" charset="0"/>
              </a:rPr>
              <a:t>Exordium		(aandacht, begrip, welwillendheid!)</a:t>
            </a:r>
          </a:p>
          <a:p>
            <a:pPr marL="720725" indent="-358775"/>
            <a:r>
              <a:rPr lang="nl-NL" sz="2800" b="0" dirty="0">
                <a:solidFill>
                  <a:schemeClr val="tx1"/>
                </a:solidFill>
                <a:latin typeface="Calibri" panose="020F0502020204030204" pitchFamily="34" charset="0"/>
              </a:rPr>
              <a:t>Narratio</a:t>
            </a:r>
          </a:p>
          <a:p>
            <a:pPr marL="720725" indent="-358775"/>
            <a:r>
              <a:rPr lang="nl-NL" sz="2800" b="0" dirty="0" err="1">
                <a:solidFill>
                  <a:schemeClr val="tx1"/>
                </a:solidFill>
                <a:latin typeface="Calibri" panose="020F0502020204030204" pitchFamily="34" charset="0"/>
              </a:rPr>
              <a:t>Propositio</a:t>
            </a:r>
            <a:endParaRPr lang="nl-NL" sz="2800" b="0" dirty="0">
              <a:solidFill>
                <a:schemeClr val="tx1"/>
              </a:solidFill>
              <a:latin typeface="Calibri" panose="020F0502020204030204" pitchFamily="34" charset="0"/>
            </a:endParaRPr>
          </a:p>
          <a:p>
            <a:pPr marL="720725" indent="-358775"/>
            <a:r>
              <a:rPr lang="nl-NL" sz="2800" b="0" dirty="0" err="1">
                <a:solidFill>
                  <a:schemeClr val="tx1"/>
                </a:solidFill>
                <a:latin typeface="Calibri" panose="020F0502020204030204" pitchFamily="34" charset="0"/>
              </a:rPr>
              <a:t>Partitio</a:t>
            </a:r>
            <a:endParaRPr lang="nl-NL" sz="2800" b="0" dirty="0">
              <a:solidFill>
                <a:schemeClr val="tx1"/>
              </a:solidFill>
              <a:latin typeface="Calibri" panose="020F0502020204030204" pitchFamily="34" charset="0"/>
            </a:endParaRPr>
          </a:p>
          <a:p>
            <a:pPr marL="720725" indent="-358775"/>
            <a:r>
              <a:rPr lang="nl-NL" sz="2800" b="0" dirty="0" err="1">
                <a:solidFill>
                  <a:schemeClr val="tx1"/>
                </a:solidFill>
                <a:latin typeface="Calibri" panose="020F0502020204030204" pitchFamily="34" charset="0"/>
              </a:rPr>
              <a:t>Argumentatio</a:t>
            </a:r>
            <a:endParaRPr lang="nl-NL" sz="2800" b="0" dirty="0">
              <a:solidFill>
                <a:schemeClr val="tx1"/>
              </a:solidFill>
              <a:latin typeface="Calibri" panose="020F0502020204030204" pitchFamily="34" charset="0"/>
            </a:endParaRPr>
          </a:p>
          <a:p>
            <a:pPr marL="720725" indent="-358775"/>
            <a:r>
              <a:rPr lang="nl-NL" sz="2600" b="0" dirty="0">
                <a:solidFill>
                  <a:schemeClr val="tx1"/>
                </a:solidFill>
                <a:latin typeface="Calibri" panose="020F0502020204030204" pitchFamily="34" charset="0"/>
              </a:rPr>
              <a:t>   </a:t>
            </a:r>
            <a:r>
              <a:rPr lang="nl-NL" sz="2600" b="0" dirty="0" err="1">
                <a:solidFill>
                  <a:schemeClr val="tx1"/>
                </a:solidFill>
                <a:latin typeface="Calibri" panose="020F0502020204030204" pitchFamily="34" charset="0"/>
              </a:rPr>
              <a:t>Confirmatio</a:t>
            </a:r>
            <a:endParaRPr lang="nl-NL" sz="2600" b="0" dirty="0">
              <a:solidFill>
                <a:schemeClr val="tx1"/>
              </a:solidFill>
              <a:latin typeface="Calibri" panose="020F0502020204030204" pitchFamily="34" charset="0"/>
            </a:endParaRPr>
          </a:p>
          <a:p>
            <a:pPr marL="720725" indent="-358775"/>
            <a:r>
              <a:rPr lang="nl-NL" sz="2600" b="0" dirty="0">
                <a:solidFill>
                  <a:schemeClr val="tx1"/>
                </a:solidFill>
                <a:latin typeface="Calibri" panose="020F0502020204030204" pitchFamily="34" charset="0"/>
              </a:rPr>
              <a:t>   </a:t>
            </a:r>
            <a:r>
              <a:rPr lang="nl-NL" sz="2600" b="0" dirty="0" err="1">
                <a:solidFill>
                  <a:schemeClr val="tx1"/>
                </a:solidFill>
                <a:latin typeface="Calibri" panose="020F0502020204030204" pitchFamily="34" charset="0"/>
              </a:rPr>
              <a:t>Refutatio</a:t>
            </a:r>
            <a:endParaRPr lang="nl-NL" sz="2600" b="0" dirty="0">
              <a:solidFill>
                <a:schemeClr val="tx1"/>
              </a:solidFill>
              <a:latin typeface="Calibri" panose="020F0502020204030204" pitchFamily="34" charset="0"/>
            </a:endParaRPr>
          </a:p>
          <a:p>
            <a:pPr marL="720725" indent="-358775"/>
            <a:r>
              <a:rPr lang="nl-NL" sz="2800" b="0" dirty="0">
                <a:solidFill>
                  <a:schemeClr val="tx1"/>
                </a:solidFill>
                <a:latin typeface="Calibri" panose="020F0502020204030204" pitchFamily="34" charset="0"/>
              </a:rPr>
              <a:t>(</a:t>
            </a:r>
            <a:r>
              <a:rPr lang="nl-NL" sz="2800" b="0" dirty="0" err="1">
                <a:solidFill>
                  <a:schemeClr val="tx1"/>
                </a:solidFill>
                <a:latin typeface="Calibri" panose="020F0502020204030204" pitchFamily="34" charset="0"/>
              </a:rPr>
              <a:t>Digressio</a:t>
            </a:r>
            <a:r>
              <a:rPr lang="nl-NL" sz="2800" b="0" dirty="0">
                <a:solidFill>
                  <a:schemeClr val="tx1"/>
                </a:solidFill>
                <a:latin typeface="Calibri" panose="020F0502020204030204" pitchFamily="34" charset="0"/>
              </a:rPr>
              <a:t>)</a:t>
            </a:r>
          </a:p>
          <a:p>
            <a:pPr marL="720725" indent="-358775"/>
            <a:r>
              <a:rPr lang="nl-NL" sz="2800" b="0" dirty="0" err="1">
                <a:solidFill>
                  <a:schemeClr val="tx1"/>
                </a:solidFill>
                <a:latin typeface="Calibri" panose="020F0502020204030204" pitchFamily="34" charset="0"/>
              </a:rPr>
              <a:t>Peroratio</a:t>
            </a:r>
            <a:endParaRPr lang="nl-NL" sz="2800" b="0" dirty="0">
              <a:solidFill>
                <a:schemeClr val="tx1"/>
              </a:solidFill>
              <a:latin typeface="Calibri" panose="020F0502020204030204" pitchFamily="34" charset="0"/>
            </a:endParaRPr>
          </a:p>
          <a:p>
            <a:pPr marL="720725" indent="-358775"/>
            <a:r>
              <a:rPr lang="nl-NL" sz="2600" b="0" dirty="0">
                <a:solidFill>
                  <a:schemeClr val="tx1"/>
                </a:solidFill>
                <a:latin typeface="Calibri" panose="020F0502020204030204" pitchFamily="34" charset="0"/>
              </a:rPr>
              <a:t>   </a:t>
            </a:r>
            <a:r>
              <a:rPr lang="nl-NL" sz="2600" b="0" dirty="0" err="1">
                <a:solidFill>
                  <a:schemeClr val="tx1"/>
                </a:solidFill>
                <a:latin typeface="Calibri" panose="020F0502020204030204" pitchFamily="34" charset="0"/>
              </a:rPr>
              <a:t>Recapitulatio</a:t>
            </a:r>
            <a:endParaRPr lang="nl-NL" sz="2600" b="0" dirty="0">
              <a:solidFill>
                <a:schemeClr val="tx1"/>
              </a:solidFill>
              <a:latin typeface="Calibri" panose="020F0502020204030204" pitchFamily="34" charset="0"/>
            </a:endParaRPr>
          </a:p>
          <a:p>
            <a:pPr marL="720725" indent="-358775"/>
            <a:r>
              <a:rPr lang="nl-NL" sz="2600" b="0" dirty="0">
                <a:solidFill>
                  <a:schemeClr val="tx1"/>
                </a:solidFill>
                <a:latin typeface="Calibri" panose="020F0502020204030204" pitchFamily="34" charset="0"/>
              </a:rPr>
              <a:t>   </a:t>
            </a:r>
            <a:r>
              <a:rPr lang="nl-NL" sz="2600" b="0" dirty="0" err="1">
                <a:solidFill>
                  <a:schemeClr val="tx1"/>
                </a:solidFill>
                <a:latin typeface="Calibri" panose="020F0502020204030204" pitchFamily="34" charset="0"/>
              </a:rPr>
              <a:t>Affectus</a:t>
            </a:r>
            <a:endParaRPr lang="nl-NL" sz="2600" b="0" dirty="0">
              <a:solidFill>
                <a:schemeClr val="tx1"/>
              </a:solidFill>
              <a:latin typeface="Calibri" panose="020F0502020204030204" pitchFamily="34" charset="0"/>
            </a:endParaRPr>
          </a:p>
        </p:txBody>
      </p:sp>
    </p:spTree>
    <p:extLst>
      <p:ext uri="{BB962C8B-B14F-4D97-AF65-F5344CB8AC3E}">
        <p14:creationId xmlns:p14="http://schemas.microsoft.com/office/powerpoint/2010/main" val="126512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De </a:t>
            </a:r>
            <a:r>
              <a:rPr lang="nl-NL" dirty="0" err="1">
                <a:solidFill>
                  <a:schemeClr val="tx1"/>
                </a:solidFill>
                <a:latin typeface="Calibri" panose="020F0502020204030204" pitchFamily="34" charset="0"/>
              </a:rPr>
              <a:t>Recap</a:t>
            </a:r>
            <a:r>
              <a:rPr lang="nl-NL" dirty="0">
                <a:solidFill>
                  <a:schemeClr val="tx1"/>
                </a:solidFill>
                <a:latin typeface="Calibri" panose="020F0502020204030204" pitchFamily="34" charset="0"/>
              </a:rPr>
              <a:t>(</a:t>
            </a:r>
            <a:r>
              <a:rPr lang="nl-NL" dirty="0" err="1">
                <a:solidFill>
                  <a:schemeClr val="tx1"/>
                </a:solidFill>
                <a:latin typeface="Calibri" panose="020F0502020204030204" pitchFamily="34" charset="0"/>
              </a:rPr>
              <a:t>itulatio</a:t>
            </a:r>
            <a:r>
              <a:rPr lang="nl-NL" dirty="0">
                <a:solidFill>
                  <a:schemeClr val="tx1"/>
                </a:solidFill>
                <a:latin typeface="Calibri" panose="020F0502020204030204" pitchFamily="34" charset="0"/>
              </a:rPr>
              <a:t>): retorische rijtjes</a:t>
            </a:r>
          </a:p>
        </p:txBody>
      </p:sp>
      <p:sp>
        <p:nvSpPr>
          <p:cNvPr id="4" name="Titel 1">
            <a:extLst>
              <a:ext uri="{FF2B5EF4-FFF2-40B4-BE49-F238E27FC236}">
                <a16:creationId xmlns:a16="http://schemas.microsoft.com/office/drawing/2014/main" id="{4D97F72D-8957-4906-ACD0-3D103695A8E6}"/>
              </a:ext>
            </a:extLst>
          </p:cNvPr>
          <p:cNvSpPr txBox="1">
            <a:spLocks/>
          </p:cNvSpPr>
          <p:nvPr/>
        </p:nvSpPr>
        <p:spPr>
          <a:xfrm>
            <a:off x="408857" y="980728"/>
            <a:ext cx="8334670" cy="3960440"/>
          </a:xfrm>
          <a:prstGeom prst="rect">
            <a:avLst/>
          </a:prstGeom>
        </p:spPr>
        <p:txBody>
          <a:bodyPr vert="horz" lIns="0" tIns="0" rIns="0" bIns="0" rtlCol="0" anchor="t" anchorCtr="0">
            <a:noAutofit/>
          </a:bodyPr>
          <a:lstStyle>
            <a:lvl1pPr algn="l" defTabSz="685434" rtl="0" eaLnBrk="1" latinLnBrk="0" hangingPunct="1">
              <a:spcBef>
                <a:spcPct val="0"/>
              </a:spcBef>
              <a:buNone/>
              <a:defRPr sz="3600" b="1" i="0" kern="1200">
                <a:solidFill>
                  <a:schemeClr val="bg2"/>
                </a:solidFill>
                <a:latin typeface="+mj-lt"/>
                <a:ea typeface="+mj-ea"/>
                <a:cs typeface="+mj-cs"/>
              </a:defRPr>
            </a:lvl1pPr>
          </a:lstStyle>
          <a:p>
            <a:pPr marL="358775" indent="-358775">
              <a:lnSpc>
                <a:spcPct val="150000"/>
              </a:lnSpc>
            </a:pPr>
            <a:r>
              <a:rPr lang="nl-NL" sz="2800" dirty="0">
                <a:solidFill>
                  <a:schemeClr val="accent6"/>
                </a:solidFill>
                <a:latin typeface="Calibri" panose="020F0502020204030204" pitchFamily="34" charset="0"/>
              </a:rPr>
              <a:t>Standaardordening van een betoog</a:t>
            </a:r>
          </a:p>
          <a:p>
            <a:pPr marL="720725" indent="-358775"/>
            <a:r>
              <a:rPr lang="nl-NL" sz="2800" dirty="0">
                <a:solidFill>
                  <a:schemeClr val="tx1"/>
                </a:solidFill>
                <a:latin typeface="Calibri" panose="020F0502020204030204" pitchFamily="34" charset="0"/>
              </a:rPr>
              <a:t>Exordium</a:t>
            </a:r>
            <a:r>
              <a:rPr lang="nl-NL" sz="2800" b="0" dirty="0">
                <a:solidFill>
                  <a:schemeClr val="tx1"/>
                </a:solidFill>
                <a:latin typeface="Calibri" panose="020F0502020204030204" pitchFamily="34" charset="0"/>
              </a:rPr>
              <a:t>		</a:t>
            </a:r>
            <a:r>
              <a:rPr lang="nl-NL" sz="2800" dirty="0">
                <a:solidFill>
                  <a:schemeClr val="tx1"/>
                </a:solidFill>
                <a:latin typeface="Calibri" panose="020F0502020204030204" pitchFamily="34" charset="0"/>
              </a:rPr>
              <a:t>(goed imago en welwillend publiek)</a:t>
            </a:r>
          </a:p>
          <a:p>
            <a:pPr marL="720725" indent="-358775"/>
            <a:r>
              <a:rPr lang="nl-NL" sz="2800" b="0" dirty="0">
                <a:solidFill>
                  <a:schemeClr val="tx1"/>
                </a:solidFill>
                <a:latin typeface="Calibri" panose="020F0502020204030204" pitchFamily="34" charset="0"/>
              </a:rPr>
              <a:t>Narratio</a:t>
            </a:r>
          </a:p>
          <a:p>
            <a:pPr marL="720725" indent="-358775"/>
            <a:r>
              <a:rPr lang="nl-NL" sz="2800" b="0" dirty="0" err="1">
                <a:solidFill>
                  <a:schemeClr val="tx1"/>
                </a:solidFill>
                <a:latin typeface="Calibri" panose="020F0502020204030204" pitchFamily="34" charset="0"/>
              </a:rPr>
              <a:t>Propositio</a:t>
            </a:r>
            <a:endParaRPr lang="nl-NL" sz="2800" b="0" dirty="0">
              <a:solidFill>
                <a:schemeClr val="tx1"/>
              </a:solidFill>
              <a:latin typeface="Calibri" panose="020F0502020204030204" pitchFamily="34" charset="0"/>
            </a:endParaRPr>
          </a:p>
          <a:p>
            <a:pPr marL="720725" indent="-358775"/>
            <a:r>
              <a:rPr lang="nl-NL" sz="2800" b="0" dirty="0" err="1">
                <a:solidFill>
                  <a:schemeClr val="tx1"/>
                </a:solidFill>
                <a:latin typeface="Calibri" panose="020F0502020204030204" pitchFamily="34" charset="0"/>
              </a:rPr>
              <a:t>Partitio</a:t>
            </a:r>
            <a:endParaRPr lang="nl-NL" sz="2800" b="0" dirty="0">
              <a:solidFill>
                <a:schemeClr val="tx1"/>
              </a:solidFill>
              <a:latin typeface="Calibri" panose="020F0502020204030204" pitchFamily="34" charset="0"/>
            </a:endParaRPr>
          </a:p>
          <a:p>
            <a:pPr marL="720725" indent="-358775"/>
            <a:r>
              <a:rPr lang="nl-NL" sz="2800" b="0" dirty="0" err="1">
                <a:solidFill>
                  <a:schemeClr val="tx1"/>
                </a:solidFill>
                <a:latin typeface="Calibri" panose="020F0502020204030204" pitchFamily="34" charset="0"/>
              </a:rPr>
              <a:t>Argumentatio</a:t>
            </a:r>
            <a:endParaRPr lang="nl-NL" sz="2800" b="0" dirty="0">
              <a:solidFill>
                <a:schemeClr val="tx1"/>
              </a:solidFill>
              <a:latin typeface="Calibri" panose="020F0502020204030204" pitchFamily="34" charset="0"/>
            </a:endParaRPr>
          </a:p>
          <a:p>
            <a:pPr marL="720725" indent="-358775"/>
            <a:r>
              <a:rPr lang="nl-NL" sz="2600" b="0" dirty="0">
                <a:solidFill>
                  <a:schemeClr val="tx1"/>
                </a:solidFill>
                <a:latin typeface="Calibri" panose="020F0502020204030204" pitchFamily="34" charset="0"/>
              </a:rPr>
              <a:t>   </a:t>
            </a:r>
            <a:r>
              <a:rPr lang="nl-NL" sz="2600" b="0" dirty="0" err="1">
                <a:solidFill>
                  <a:schemeClr val="tx1"/>
                </a:solidFill>
                <a:latin typeface="Calibri" panose="020F0502020204030204" pitchFamily="34" charset="0"/>
              </a:rPr>
              <a:t>Confirmatio</a:t>
            </a:r>
            <a:endParaRPr lang="nl-NL" sz="2600" b="0" dirty="0">
              <a:solidFill>
                <a:schemeClr val="tx1"/>
              </a:solidFill>
              <a:latin typeface="Calibri" panose="020F0502020204030204" pitchFamily="34" charset="0"/>
            </a:endParaRPr>
          </a:p>
          <a:p>
            <a:pPr marL="720725" indent="-358775"/>
            <a:r>
              <a:rPr lang="nl-NL" sz="2600" b="0" dirty="0">
                <a:solidFill>
                  <a:schemeClr val="tx1"/>
                </a:solidFill>
                <a:latin typeface="Calibri" panose="020F0502020204030204" pitchFamily="34" charset="0"/>
              </a:rPr>
              <a:t>   </a:t>
            </a:r>
            <a:r>
              <a:rPr lang="nl-NL" sz="2600" b="0" dirty="0" err="1">
                <a:solidFill>
                  <a:schemeClr val="tx1"/>
                </a:solidFill>
                <a:latin typeface="Calibri" panose="020F0502020204030204" pitchFamily="34" charset="0"/>
              </a:rPr>
              <a:t>Refutatio</a:t>
            </a:r>
            <a:endParaRPr lang="nl-NL" sz="2600" b="0" dirty="0">
              <a:solidFill>
                <a:schemeClr val="tx1"/>
              </a:solidFill>
              <a:latin typeface="Calibri" panose="020F0502020204030204" pitchFamily="34" charset="0"/>
            </a:endParaRPr>
          </a:p>
          <a:p>
            <a:pPr marL="720725" indent="-358775"/>
            <a:r>
              <a:rPr lang="nl-NL" sz="2800" b="0" dirty="0">
                <a:solidFill>
                  <a:schemeClr val="tx1"/>
                </a:solidFill>
                <a:latin typeface="Calibri" panose="020F0502020204030204" pitchFamily="34" charset="0"/>
              </a:rPr>
              <a:t>(</a:t>
            </a:r>
            <a:r>
              <a:rPr lang="nl-NL" sz="2800" b="0" dirty="0" err="1">
                <a:solidFill>
                  <a:schemeClr val="tx1"/>
                </a:solidFill>
                <a:latin typeface="Calibri" panose="020F0502020204030204" pitchFamily="34" charset="0"/>
              </a:rPr>
              <a:t>Digressio</a:t>
            </a:r>
            <a:r>
              <a:rPr lang="nl-NL" sz="2800" b="0" dirty="0">
                <a:solidFill>
                  <a:schemeClr val="tx1"/>
                </a:solidFill>
                <a:latin typeface="Calibri" panose="020F0502020204030204" pitchFamily="34" charset="0"/>
              </a:rPr>
              <a:t>)</a:t>
            </a:r>
          </a:p>
          <a:p>
            <a:pPr marL="720725" indent="-358775"/>
            <a:r>
              <a:rPr lang="nl-NL" sz="2800" b="0" dirty="0" err="1">
                <a:solidFill>
                  <a:schemeClr val="tx1"/>
                </a:solidFill>
                <a:latin typeface="Calibri" panose="020F0502020204030204" pitchFamily="34" charset="0"/>
              </a:rPr>
              <a:t>Peroratio</a:t>
            </a:r>
            <a:endParaRPr lang="nl-NL" sz="2800" b="0" dirty="0">
              <a:solidFill>
                <a:schemeClr val="tx1"/>
              </a:solidFill>
              <a:latin typeface="Calibri" panose="020F0502020204030204" pitchFamily="34" charset="0"/>
            </a:endParaRPr>
          </a:p>
          <a:p>
            <a:pPr marL="720725" indent="-358775"/>
            <a:r>
              <a:rPr lang="nl-NL" sz="2600" b="0" dirty="0">
                <a:solidFill>
                  <a:schemeClr val="tx1"/>
                </a:solidFill>
                <a:latin typeface="Calibri" panose="020F0502020204030204" pitchFamily="34" charset="0"/>
              </a:rPr>
              <a:t>   </a:t>
            </a:r>
            <a:r>
              <a:rPr lang="nl-NL" sz="2600" b="0" dirty="0" err="1">
                <a:solidFill>
                  <a:schemeClr val="tx1"/>
                </a:solidFill>
                <a:latin typeface="Calibri" panose="020F0502020204030204" pitchFamily="34" charset="0"/>
              </a:rPr>
              <a:t>Recapitulatio</a:t>
            </a:r>
            <a:endParaRPr lang="nl-NL" sz="2600" b="0" dirty="0">
              <a:solidFill>
                <a:schemeClr val="tx1"/>
              </a:solidFill>
              <a:latin typeface="Calibri" panose="020F0502020204030204" pitchFamily="34" charset="0"/>
            </a:endParaRPr>
          </a:p>
          <a:p>
            <a:pPr marL="720725" indent="-358775"/>
            <a:r>
              <a:rPr lang="nl-NL" sz="2600" b="0" dirty="0">
                <a:solidFill>
                  <a:schemeClr val="tx1"/>
                </a:solidFill>
                <a:latin typeface="Calibri" panose="020F0502020204030204" pitchFamily="34" charset="0"/>
              </a:rPr>
              <a:t>   </a:t>
            </a:r>
            <a:r>
              <a:rPr lang="nl-NL" sz="2600" dirty="0" err="1">
                <a:solidFill>
                  <a:schemeClr val="tx1"/>
                </a:solidFill>
                <a:latin typeface="Calibri" panose="020F0502020204030204" pitchFamily="34" charset="0"/>
              </a:rPr>
              <a:t>Affectus</a:t>
            </a:r>
            <a:r>
              <a:rPr lang="nl-NL" sz="2600" dirty="0">
                <a:solidFill>
                  <a:schemeClr val="tx1"/>
                </a:solidFill>
                <a:latin typeface="Calibri" panose="020F0502020204030204" pitchFamily="34" charset="0"/>
              </a:rPr>
              <a:t>		(Emotionele uitsmijter)</a:t>
            </a:r>
          </a:p>
        </p:txBody>
      </p:sp>
    </p:spTree>
    <p:extLst>
      <p:ext uri="{BB962C8B-B14F-4D97-AF65-F5344CB8AC3E}">
        <p14:creationId xmlns:p14="http://schemas.microsoft.com/office/powerpoint/2010/main" val="2692810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posting Posts of Others on Facebook | Impressions">
            <a:extLst>
              <a:ext uri="{FF2B5EF4-FFF2-40B4-BE49-F238E27FC236}">
                <a16:creationId xmlns:a16="http://schemas.microsoft.com/office/drawing/2014/main" id="{EF92B8D4-4151-44A7-B954-0E3748811ECE}"/>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427984" y="2132856"/>
            <a:ext cx="1634630" cy="231224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Essays on Plato and Aristotle part 2">
            <a:extLst>
              <a:ext uri="{FF2B5EF4-FFF2-40B4-BE49-F238E27FC236}">
                <a16:creationId xmlns:a16="http://schemas.microsoft.com/office/drawing/2014/main" id="{0FD7508A-3481-4729-8AB4-FCE315387FB0}"/>
              </a:ext>
            </a:extLst>
          </p:cNvPr>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4" b="62539"/>
          <a:stretch/>
        </p:blipFill>
        <p:spPr bwMode="auto">
          <a:xfrm flipH="1">
            <a:off x="1865723" y="3087553"/>
            <a:ext cx="2274229" cy="1141512"/>
          </a:xfrm>
          <a:prstGeom prst="rect">
            <a:avLst/>
          </a:prstGeom>
          <a:noFill/>
          <a:extLst>
            <a:ext uri="{909E8E84-426E-40DD-AFC4-6F175D3DCCD1}">
              <a14:hiddenFill xmlns:a14="http://schemas.microsoft.com/office/drawing/2010/main">
                <a:solidFill>
                  <a:srgbClr val="FFFFFF"/>
                </a:solidFill>
              </a14:hiddenFill>
            </a:ext>
          </a:extLst>
        </p:spPr>
      </p:pic>
      <p:pic>
        <p:nvPicPr>
          <p:cNvPr id="28" name="Afbeelding 27">
            <a:extLst>
              <a:ext uri="{FF2B5EF4-FFF2-40B4-BE49-F238E27FC236}">
                <a16:creationId xmlns:a16="http://schemas.microsoft.com/office/drawing/2014/main" id="{C6130EE4-8B16-4813-9B8D-E1E950030741}"/>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rot="21194482">
            <a:off x="497272" y="4721397"/>
            <a:ext cx="972035" cy="139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Afbeelding 29">
            <a:extLst>
              <a:ext uri="{FF2B5EF4-FFF2-40B4-BE49-F238E27FC236}">
                <a16:creationId xmlns:a16="http://schemas.microsoft.com/office/drawing/2014/main" id="{734C462C-A2AC-4908-810B-F8562B183520}"/>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rcRect l="22572"/>
          <a:stretch>
            <a:fillRect/>
          </a:stretch>
        </p:blipFill>
        <p:spPr bwMode="auto">
          <a:xfrm>
            <a:off x="-39699" y="4724003"/>
            <a:ext cx="1276817" cy="208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Retorische rijtjes</a:t>
            </a:r>
          </a:p>
        </p:txBody>
      </p:sp>
      <p:sp>
        <p:nvSpPr>
          <p:cNvPr id="4" name="Titel 1">
            <a:extLst>
              <a:ext uri="{FF2B5EF4-FFF2-40B4-BE49-F238E27FC236}">
                <a16:creationId xmlns:a16="http://schemas.microsoft.com/office/drawing/2014/main" id="{701140AA-438D-4D18-A392-61381CE23AB7}"/>
              </a:ext>
            </a:extLst>
          </p:cNvPr>
          <p:cNvSpPr txBox="1">
            <a:spLocks/>
          </p:cNvSpPr>
          <p:nvPr/>
        </p:nvSpPr>
        <p:spPr>
          <a:xfrm>
            <a:off x="408857" y="980728"/>
            <a:ext cx="8334670" cy="1281620"/>
          </a:xfrm>
          <a:prstGeom prst="rect">
            <a:avLst/>
          </a:prstGeom>
        </p:spPr>
        <p:txBody>
          <a:bodyPr vert="horz" lIns="0" tIns="0" rIns="0" bIns="0" rtlCol="0" anchor="ctr">
            <a:noAutofit/>
          </a:bodyPr>
          <a:lstStyle>
            <a:lvl1pPr algn="l" defTabSz="685434" rtl="0" eaLnBrk="1" latinLnBrk="0" hangingPunct="1">
              <a:spcBef>
                <a:spcPct val="0"/>
              </a:spcBef>
              <a:buNone/>
              <a:defRPr sz="3600" b="1" i="0" kern="1200">
                <a:solidFill>
                  <a:schemeClr val="bg2"/>
                </a:solidFill>
                <a:latin typeface="+mj-lt"/>
                <a:ea typeface="+mj-ea"/>
                <a:cs typeface="+mj-cs"/>
              </a:defRPr>
            </a:lvl1pPr>
          </a:lstStyle>
          <a:p>
            <a:r>
              <a:rPr lang="nl-NL" sz="3200" b="0" dirty="0">
                <a:solidFill>
                  <a:schemeClr val="tx1"/>
                </a:solidFill>
                <a:latin typeface="Calibri" panose="020F0502020204030204" pitchFamily="34" charset="0"/>
              </a:rPr>
              <a:t>Aristoteles introduceerde in zijn </a:t>
            </a:r>
            <a:r>
              <a:rPr lang="nl-NL" sz="3200" b="0" i="1" dirty="0" err="1">
                <a:solidFill>
                  <a:schemeClr val="tx1"/>
                </a:solidFill>
                <a:latin typeface="Calibri" panose="020F0502020204030204" pitchFamily="34" charset="0"/>
              </a:rPr>
              <a:t>Rhetorica</a:t>
            </a:r>
            <a:r>
              <a:rPr lang="nl-NL" sz="3200" b="0" i="1" dirty="0">
                <a:solidFill>
                  <a:schemeClr val="tx1"/>
                </a:solidFill>
                <a:latin typeface="Calibri" panose="020F0502020204030204" pitchFamily="34" charset="0"/>
              </a:rPr>
              <a:t> </a:t>
            </a:r>
            <a:r>
              <a:rPr lang="nl-NL" sz="3200" b="0" dirty="0">
                <a:solidFill>
                  <a:schemeClr val="tx1"/>
                </a:solidFill>
                <a:latin typeface="Calibri" panose="020F0502020204030204" pitchFamily="34" charset="0"/>
              </a:rPr>
              <a:t>de drieslag </a:t>
            </a:r>
            <a:r>
              <a:rPr lang="nl-NL" sz="3200" dirty="0">
                <a:solidFill>
                  <a:schemeClr val="tx1"/>
                </a:solidFill>
                <a:latin typeface="Calibri" panose="020F0502020204030204" pitchFamily="34" charset="0"/>
              </a:rPr>
              <a:t>logos, ethos en pathos</a:t>
            </a:r>
            <a:endParaRPr lang="nl-NL" sz="3200" i="1" dirty="0">
              <a:solidFill>
                <a:schemeClr val="tx1"/>
              </a:solidFill>
              <a:latin typeface="Calibri" panose="020F0502020204030204" pitchFamily="34" charset="0"/>
            </a:endParaRPr>
          </a:p>
        </p:txBody>
      </p:sp>
      <p:sp>
        <p:nvSpPr>
          <p:cNvPr id="9" name="Line 3">
            <a:extLst>
              <a:ext uri="{FF2B5EF4-FFF2-40B4-BE49-F238E27FC236}">
                <a16:creationId xmlns:a16="http://schemas.microsoft.com/office/drawing/2014/main" id="{DC001D5F-B170-4514-8814-F15C1A8DCE94}"/>
              </a:ext>
            </a:extLst>
          </p:cNvPr>
          <p:cNvSpPr>
            <a:spLocks noChangeShapeType="1"/>
          </p:cNvSpPr>
          <p:nvPr/>
        </p:nvSpPr>
        <p:spPr bwMode="auto">
          <a:xfrm>
            <a:off x="817563" y="4263306"/>
            <a:ext cx="8153400" cy="0"/>
          </a:xfrm>
          <a:prstGeom prst="line">
            <a:avLst/>
          </a:prstGeom>
          <a:noFill/>
          <a:ln w="38100">
            <a:solidFill>
              <a:schemeClr val="tx1"/>
            </a:solidFill>
            <a:round/>
            <a:headEnd type="diamond" w="lg" len="lg"/>
            <a:tailEnd type="diamond" w="lg" len="lg"/>
          </a:ln>
          <a:effectLst>
            <a:outerShdw blurRad="63500" dist="38099" dir="2700000" algn="ctr" rotWithShape="0">
              <a:schemeClr val="bg2">
                <a:alpha val="74997"/>
              </a:schemeClr>
            </a:outerShdw>
          </a:effectLst>
          <a:extLst>
            <a:ext uri="{909E8E84-426E-40DD-AFC4-6F175D3DCCD1}">
              <a14:hiddenFill xmlns:a14="http://schemas.microsoft.com/office/drawing/2010/main">
                <a:noFill/>
              </a14:hiddenFill>
            </a:ext>
          </a:extLst>
        </p:spPr>
        <p:txBody>
          <a:bodyPr lIns="91436" tIns="45718" rIns="91436" bIns="45718"/>
          <a:lstStyle/>
          <a:p>
            <a:pPr>
              <a:defRPr/>
            </a:pPr>
            <a:endParaRPr lang="en-GB">
              <a:solidFill>
                <a:srgbClr val="000000"/>
              </a:solidFill>
              <a:latin typeface="Arial" charset="0"/>
              <a:ea typeface="MS PGothic" pitchFamily="34" charset="-128"/>
              <a:cs typeface="ＭＳ Ｐゴシック" charset="0"/>
            </a:endParaRPr>
          </a:p>
        </p:txBody>
      </p:sp>
      <p:sp>
        <p:nvSpPr>
          <p:cNvPr id="10" name="Text Box 4">
            <a:extLst>
              <a:ext uri="{FF2B5EF4-FFF2-40B4-BE49-F238E27FC236}">
                <a16:creationId xmlns:a16="http://schemas.microsoft.com/office/drawing/2014/main" id="{57CEF50B-6DE5-4618-8FBB-5721579B0F35}"/>
              </a:ext>
            </a:extLst>
          </p:cNvPr>
          <p:cNvSpPr txBox="1">
            <a:spLocks noChangeArrowheads="1"/>
          </p:cNvSpPr>
          <p:nvPr/>
        </p:nvSpPr>
        <p:spPr bwMode="auto">
          <a:xfrm>
            <a:off x="434975" y="4406181"/>
            <a:ext cx="1905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p>
            <a:pPr>
              <a:spcBef>
                <a:spcPct val="50000"/>
              </a:spcBef>
              <a:defRPr/>
            </a:pPr>
            <a:r>
              <a:rPr lang="nl-NL" sz="2400" dirty="0">
                <a:solidFill>
                  <a:srgbClr val="E0C7B6"/>
                </a:solidFill>
                <a:latin typeface="Calibri"/>
                <a:ea typeface="MS PGothic" pitchFamily="34" charset="-128"/>
                <a:cs typeface="Calibri"/>
              </a:rPr>
              <a:t>Sofisten</a:t>
            </a:r>
          </a:p>
        </p:txBody>
      </p:sp>
      <p:sp>
        <p:nvSpPr>
          <p:cNvPr id="11" name="Text Box 5">
            <a:extLst>
              <a:ext uri="{FF2B5EF4-FFF2-40B4-BE49-F238E27FC236}">
                <a16:creationId xmlns:a16="http://schemas.microsoft.com/office/drawing/2014/main" id="{299F5313-4EC1-4E19-9192-95A55E532003}"/>
              </a:ext>
            </a:extLst>
          </p:cNvPr>
          <p:cNvSpPr txBox="1">
            <a:spLocks noChangeArrowheads="1"/>
          </p:cNvSpPr>
          <p:nvPr/>
        </p:nvSpPr>
        <p:spPr bwMode="auto">
          <a:xfrm>
            <a:off x="2451100" y="4453806"/>
            <a:ext cx="1905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p>
            <a:pPr>
              <a:spcBef>
                <a:spcPct val="50000"/>
              </a:spcBef>
              <a:defRPr/>
            </a:pPr>
            <a:r>
              <a:rPr lang="nl-NL" sz="2400" b="1" dirty="0">
                <a:solidFill>
                  <a:srgbClr val="C00000"/>
                </a:solidFill>
                <a:latin typeface="Calibri"/>
                <a:ea typeface="MS PGothic" pitchFamily="34" charset="-128"/>
                <a:cs typeface="Calibri"/>
              </a:rPr>
              <a:t>Aristoteles</a:t>
            </a:r>
          </a:p>
        </p:txBody>
      </p:sp>
      <p:sp>
        <p:nvSpPr>
          <p:cNvPr id="12" name="Line 6">
            <a:extLst>
              <a:ext uri="{FF2B5EF4-FFF2-40B4-BE49-F238E27FC236}">
                <a16:creationId xmlns:a16="http://schemas.microsoft.com/office/drawing/2014/main" id="{4D037456-9BA7-4F8F-9F75-48E8ACD4485D}"/>
              </a:ext>
            </a:extLst>
          </p:cNvPr>
          <p:cNvSpPr>
            <a:spLocks noChangeShapeType="1"/>
          </p:cNvSpPr>
          <p:nvPr/>
        </p:nvSpPr>
        <p:spPr bwMode="auto">
          <a:xfrm>
            <a:off x="1042988" y="4263306"/>
            <a:ext cx="0" cy="228600"/>
          </a:xfrm>
          <a:prstGeom prst="line">
            <a:avLst/>
          </a:prstGeom>
          <a:noFill/>
          <a:ln w="19050">
            <a:solidFill>
              <a:srgbClr val="E0C7B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lstStyle/>
          <a:p>
            <a:pPr>
              <a:defRPr/>
            </a:pPr>
            <a:endParaRPr lang="en-GB">
              <a:solidFill>
                <a:srgbClr val="000000"/>
              </a:solidFill>
              <a:latin typeface="Arial" charset="0"/>
              <a:ea typeface="MS PGothic" pitchFamily="34" charset="-128"/>
              <a:cs typeface="ＭＳ Ｐゴシック" charset="0"/>
            </a:endParaRPr>
          </a:p>
        </p:txBody>
      </p:sp>
      <p:sp>
        <p:nvSpPr>
          <p:cNvPr id="13" name="Line 7">
            <a:extLst>
              <a:ext uri="{FF2B5EF4-FFF2-40B4-BE49-F238E27FC236}">
                <a16:creationId xmlns:a16="http://schemas.microsoft.com/office/drawing/2014/main" id="{6EFCB02E-CA43-43BC-AF70-666E980675B9}"/>
              </a:ext>
            </a:extLst>
          </p:cNvPr>
          <p:cNvSpPr>
            <a:spLocks noChangeShapeType="1"/>
          </p:cNvSpPr>
          <p:nvPr/>
        </p:nvSpPr>
        <p:spPr bwMode="auto">
          <a:xfrm>
            <a:off x="3132138" y="4247431"/>
            <a:ext cx="0" cy="228600"/>
          </a:xfrm>
          <a:prstGeom prst="line">
            <a:avLst/>
          </a:prstGeom>
          <a:noFill/>
          <a:ln w="19050">
            <a:solidFill>
              <a:srgbClr val="E0C7B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lstStyle/>
          <a:p>
            <a:pPr>
              <a:defRPr/>
            </a:pPr>
            <a:endParaRPr lang="en-GB">
              <a:solidFill>
                <a:srgbClr val="000000"/>
              </a:solidFill>
              <a:latin typeface="Arial" charset="0"/>
              <a:ea typeface="MS PGothic" pitchFamily="34" charset="-128"/>
              <a:cs typeface="ＭＳ Ｐゴシック" charset="0"/>
            </a:endParaRPr>
          </a:p>
        </p:txBody>
      </p:sp>
      <p:sp>
        <p:nvSpPr>
          <p:cNvPr id="14" name="Line 8">
            <a:extLst>
              <a:ext uri="{FF2B5EF4-FFF2-40B4-BE49-F238E27FC236}">
                <a16:creationId xmlns:a16="http://schemas.microsoft.com/office/drawing/2014/main" id="{C58D0B93-B170-46F6-9595-C4F64AB54933}"/>
              </a:ext>
            </a:extLst>
          </p:cNvPr>
          <p:cNvSpPr>
            <a:spLocks noChangeShapeType="1"/>
          </p:cNvSpPr>
          <p:nvPr/>
        </p:nvSpPr>
        <p:spPr bwMode="auto">
          <a:xfrm>
            <a:off x="6516216" y="4018831"/>
            <a:ext cx="0" cy="228600"/>
          </a:xfrm>
          <a:prstGeom prst="line">
            <a:avLst/>
          </a:prstGeom>
          <a:noFill/>
          <a:ln w="19050">
            <a:solidFill>
              <a:srgbClr val="E0C7B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lstStyle/>
          <a:p>
            <a:pPr>
              <a:defRPr/>
            </a:pPr>
            <a:endParaRPr lang="en-GB">
              <a:solidFill>
                <a:srgbClr val="000000"/>
              </a:solidFill>
              <a:latin typeface="Arial" charset="0"/>
              <a:ea typeface="MS PGothic" pitchFamily="34" charset="-128"/>
              <a:cs typeface="ＭＳ Ｐゴシック" charset="0"/>
            </a:endParaRPr>
          </a:p>
        </p:txBody>
      </p:sp>
      <p:sp>
        <p:nvSpPr>
          <p:cNvPr id="15" name="Text Box 9">
            <a:extLst>
              <a:ext uri="{FF2B5EF4-FFF2-40B4-BE49-F238E27FC236}">
                <a16:creationId xmlns:a16="http://schemas.microsoft.com/office/drawing/2014/main" id="{22F63FF0-1394-4FD8-9325-C32B1E7EA628}"/>
              </a:ext>
            </a:extLst>
          </p:cNvPr>
          <p:cNvSpPr txBox="1">
            <a:spLocks noChangeArrowheads="1"/>
          </p:cNvSpPr>
          <p:nvPr/>
        </p:nvSpPr>
        <p:spPr bwMode="auto">
          <a:xfrm>
            <a:off x="7419528" y="4479206"/>
            <a:ext cx="1905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p>
            <a:pPr>
              <a:spcBef>
                <a:spcPct val="50000"/>
              </a:spcBef>
              <a:defRPr/>
            </a:pPr>
            <a:r>
              <a:rPr lang="nl-NL" sz="2400" dirty="0" err="1">
                <a:solidFill>
                  <a:srgbClr val="E0C7B6"/>
                </a:solidFill>
                <a:latin typeface="Calibri"/>
                <a:ea typeface="MS PGothic" pitchFamily="34" charset="-128"/>
                <a:cs typeface="Calibri"/>
              </a:rPr>
              <a:t>Quintilianus</a:t>
            </a:r>
            <a:endParaRPr lang="nl-NL" sz="2400" dirty="0">
              <a:solidFill>
                <a:srgbClr val="E0C7B6"/>
              </a:solidFill>
              <a:latin typeface="Calibri"/>
              <a:ea typeface="MS PGothic" pitchFamily="34" charset="-128"/>
              <a:cs typeface="Calibri"/>
            </a:endParaRPr>
          </a:p>
        </p:txBody>
      </p:sp>
      <p:sp>
        <p:nvSpPr>
          <p:cNvPr id="16" name="Text Box 10">
            <a:extLst>
              <a:ext uri="{FF2B5EF4-FFF2-40B4-BE49-F238E27FC236}">
                <a16:creationId xmlns:a16="http://schemas.microsoft.com/office/drawing/2014/main" id="{65B6BCD0-E230-4FEE-9178-0DB7AFD12B04}"/>
              </a:ext>
            </a:extLst>
          </p:cNvPr>
          <p:cNvSpPr txBox="1">
            <a:spLocks noChangeArrowheads="1"/>
          </p:cNvSpPr>
          <p:nvPr/>
        </p:nvSpPr>
        <p:spPr bwMode="auto">
          <a:xfrm>
            <a:off x="6123384" y="3614018"/>
            <a:ext cx="1905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p>
            <a:pPr>
              <a:spcBef>
                <a:spcPct val="50000"/>
              </a:spcBef>
              <a:defRPr/>
            </a:pPr>
            <a:r>
              <a:rPr lang="nl-NL" sz="2400" dirty="0">
                <a:solidFill>
                  <a:srgbClr val="E0C7B6"/>
                </a:solidFill>
                <a:latin typeface="Calibri"/>
                <a:ea typeface="MS PGothic" pitchFamily="34" charset="-128"/>
                <a:cs typeface="Calibri"/>
              </a:rPr>
              <a:t>Cicero</a:t>
            </a:r>
          </a:p>
        </p:txBody>
      </p:sp>
      <p:sp>
        <p:nvSpPr>
          <p:cNvPr id="17" name="Line 11">
            <a:extLst>
              <a:ext uri="{FF2B5EF4-FFF2-40B4-BE49-F238E27FC236}">
                <a16:creationId xmlns:a16="http://schemas.microsoft.com/office/drawing/2014/main" id="{8F1650A7-50B3-4F7B-A2B8-A129D5DA3BB9}"/>
              </a:ext>
            </a:extLst>
          </p:cNvPr>
          <p:cNvSpPr>
            <a:spLocks noChangeShapeType="1"/>
          </p:cNvSpPr>
          <p:nvPr/>
        </p:nvSpPr>
        <p:spPr bwMode="auto">
          <a:xfrm>
            <a:off x="8316416" y="4247431"/>
            <a:ext cx="0" cy="158750"/>
          </a:xfrm>
          <a:prstGeom prst="line">
            <a:avLst/>
          </a:prstGeom>
          <a:noFill/>
          <a:ln w="19050">
            <a:solidFill>
              <a:srgbClr val="E0C7B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lstStyle/>
          <a:p>
            <a:pPr>
              <a:defRPr/>
            </a:pPr>
            <a:endParaRPr lang="en-GB">
              <a:solidFill>
                <a:srgbClr val="000000"/>
              </a:solidFill>
              <a:latin typeface="Arial" charset="0"/>
              <a:ea typeface="MS PGothic" pitchFamily="34" charset="-128"/>
              <a:cs typeface="ＭＳ Ｐゴシック" charset="0"/>
            </a:endParaRPr>
          </a:p>
        </p:txBody>
      </p:sp>
      <p:pic>
        <p:nvPicPr>
          <p:cNvPr id="18" name="Picture 13" descr="180px-CiceroBust">
            <a:hlinkClick r:id="rId6" tooltip="Marcus Tullius Cicero"/>
            <a:extLst>
              <a:ext uri="{FF2B5EF4-FFF2-40B4-BE49-F238E27FC236}">
                <a16:creationId xmlns:a16="http://schemas.microsoft.com/office/drawing/2014/main" id="{EA682054-DF38-41E5-B452-A2DB5648DC6E}"/>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6016029" y="4361657"/>
            <a:ext cx="1076251" cy="158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4" descr="200811164432981">
            <a:extLst>
              <a:ext uri="{FF2B5EF4-FFF2-40B4-BE49-F238E27FC236}">
                <a16:creationId xmlns:a16="http://schemas.microsoft.com/office/drawing/2014/main" id="{A5ED6DBF-EEFB-4FFB-9AB0-EC939D0F5E51}"/>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b="9953"/>
          <a:stretch>
            <a:fillRect/>
          </a:stretch>
        </p:blipFill>
        <p:spPr bwMode="auto">
          <a:xfrm>
            <a:off x="7452320" y="2760446"/>
            <a:ext cx="1079500" cy="138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 Box 10">
            <a:extLst>
              <a:ext uri="{FF2B5EF4-FFF2-40B4-BE49-F238E27FC236}">
                <a16:creationId xmlns:a16="http://schemas.microsoft.com/office/drawing/2014/main" id="{6E6E2F48-082E-4208-A177-7CF8238AEFB0}"/>
              </a:ext>
            </a:extLst>
          </p:cNvPr>
          <p:cNvSpPr txBox="1">
            <a:spLocks noChangeArrowheads="1"/>
          </p:cNvSpPr>
          <p:nvPr/>
        </p:nvSpPr>
        <p:spPr bwMode="auto">
          <a:xfrm>
            <a:off x="95250" y="3691806"/>
            <a:ext cx="1905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p>
            <a:pPr>
              <a:spcBef>
                <a:spcPct val="50000"/>
              </a:spcBef>
              <a:defRPr/>
            </a:pPr>
            <a:r>
              <a:rPr lang="nl-NL" sz="2000" dirty="0">
                <a:solidFill>
                  <a:srgbClr val="000000"/>
                </a:solidFill>
                <a:latin typeface="Calibri"/>
                <a:ea typeface="MS PGothic" pitchFamily="34" charset="-128"/>
                <a:cs typeface="Calibri"/>
              </a:rPr>
              <a:t>500 v. Chr.</a:t>
            </a:r>
          </a:p>
        </p:txBody>
      </p:sp>
      <p:sp>
        <p:nvSpPr>
          <p:cNvPr id="21" name="Text Box 10">
            <a:extLst>
              <a:ext uri="{FF2B5EF4-FFF2-40B4-BE49-F238E27FC236}">
                <a16:creationId xmlns:a16="http://schemas.microsoft.com/office/drawing/2014/main" id="{79530ACB-C0AD-444F-8D32-E2C3422D3635}"/>
              </a:ext>
            </a:extLst>
          </p:cNvPr>
          <p:cNvSpPr txBox="1">
            <a:spLocks noChangeArrowheads="1"/>
          </p:cNvSpPr>
          <p:nvPr/>
        </p:nvSpPr>
        <p:spPr bwMode="auto">
          <a:xfrm>
            <a:off x="8101013" y="3614018"/>
            <a:ext cx="126682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p>
            <a:pPr>
              <a:spcBef>
                <a:spcPct val="50000"/>
              </a:spcBef>
              <a:defRPr/>
            </a:pPr>
            <a:r>
              <a:rPr lang="nl-NL" sz="2000" dirty="0">
                <a:solidFill>
                  <a:srgbClr val="000000"/>
                </a:solidFill>
                <a:latin typeface="Calibri"/>
                <a:ea typeface="MS PGothic" pitchFamily="34" charset="-128"/>
                <a:cs typeface="Calibri"/>
              </a:rPr>
              <a:t>100 n. Chr.</a:t>
            </a:r>
          </a:p>
        </p:txBody>
      </p:sp>
      <p:sp>
        <p:nvSpPr>
          <p:cNvPr id="22" name="Line 8">
            <a:extLst>
              <a:ext uri="{FF2B5EF4-FFF2-40B4-BE49-F238E27FC236}">
                <a16:creationId xmlns:a16="http://schemas.microsoft.com/office/drawing/2014/main" id="{DC1301FA-1A01-40EE-B0A5-C2A0DDB36386}"/>
              </a:ext>
            </a:extLst>
          </p:cNvPr>
          <p:cNvSpPr>
            <a:spLocks noChangeShapeType="1"/>
          </p:cNvSpPr>
          <p:nvPr/>
        </p:nvSpPr>
        <p:spPr bwMode="auto">
          <a:xfrm>
            <a:off x="7451725" y="4118843"/>
            <a:ext cx="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lstStyle/>
          <a:p>
            <a:pPr>
              <a:defRPr/>
            </a:pPr>
            <a:endParaRPr lang="en-GB">
              <a:solidFill>
                <a:srgbClr val="000000"/>
              </a:solidFill>
              <a:latin typeface="Arial" charset="0"/>
              <a:ea typeface="MS PGothic" pitchFamily="34" charset="-128"/>
              <a:cs typeface="ＭＳ Ｐゴシック" charset="0"/>
            </a:endParaRPr>
          </a:p>
        </p:txBody>
      </p:sp>
      <p:sp>
        <p:nvSpPr>
          <p:cNvPr id="23" name="Text Box 10">
            <a:extLst>
              <a:ext uri="{FF2B5EF4-FFF2-40B4-BE49-F238E27FC236}">
                <a16:creationId xmlns:a16="http://schemas.microsoft.com/office/drawing/2014/main" id="{CB42ADD7-4021-48F2-9515-5DF526288E44}"/>
              </a:ext>
            </a:extLst>
          </p:cNvPr>
          <p:cNvSpPr txBox="1">
            <a:spLocks noChangeArrowheads="1"/>
          </p:cNvSpPr>
          <p:nvPr/>
        </p:nvSpPr>
        <p:spPr bwMode="auto">
          <a:xfrm>
            <a:off x="7264400" y="3687043"/>
            <a:ext cx="12684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p>
            <a:pPr>
              <a:spcBef>
                <a:spcPct val="50000"/>
              </a:spcBef>
              <a:defRPr/>
            </a:pPr>
            <a:r>
              <a:rPr lang="nl-NL" sz="2400" dirty="0">
                <a:solidFill>
                  <a:srgbClr val="000000"/>
                </a:solidFill>
                <a:latin typeface="Calibri"/>
                <a:ea typeface="MS PGothic" pitchFamily="34" charset="-128"/>
                <a:cs typeface="Calibri"/>
              </a:rPr>
              <a:t>0</a:t>
            </a:r>
          </a:p>
        </p:txBody>
      </p:sp>
      <p:sp>
        <p:nvSpPr>
          <p:cNvPr id="25" name="Line 6">
            <a:extLst>
              <a:ext uri="{FF2B5EF4-FFF2-40B4-BE49-F238E27FC236}">
                <a16:creationId xmlns:a16="http://schemas.microsoft.com/office/drawing/2014/main" id="{C910E228-4993-43D2-A192-E3F3F45284ED}"/>
              </a:ext>
            </a:extLst>
          </p:cNvPr>
          <p:cNvSpPr>
            <a:spLocks noChangeShapeType="1"/>
          </p:cNvSpPr>
          <p:nvPr/>
        </p:nvSpPr>
        <p:spPr bwMode="auto">
          <a:xfrm>
            <a:off x="1691680" y="4005064"/>
            <a:ext cx="0" cy="228600"/>
          </a:xfrm>
          <a:prstGeom prst="line">
            <a:avLst/>
          </a:prstGeom>
          <a:noFill/>
          <a:ln w="19050">
            <a:solidFill>
              <a:srgbClr val="E0C7B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lstStyle/>
          <a:p>
            <a:pPr>
              <a:defRPr/>
            </a:pPr>
            <a:endParaRPr lang="en-GB">
              <a:solidFill>
                <a:srgbClr val="000000"/>
              </a:solidFill>
              <a:latin typeface="Arial" charset="0"/>
              <a:ea typeface="MS PGothic" pitchFamily="34" charset="-128"/>
              <a:cs typeface="ＭＳ Ｐゴシック" charset="0"/>
            </a:endParaRPr>
          </a:p>
        </p:txBody>
      </p:sp>
      <p:sp>
        <p:nvSpPr>
          <p:cNvPr id="26" name="Text Box 4">
            <a:extLst>
              <a:ext uri="{FF2B5EF4-FFF2-40B4-BE49-F238E27FC236}">
                <a16:creationId xmlns:a16="http://schemas.microsoft.com/office/drawing/2014/main" id="{1F637964-2145-4BD0-B76A-862989DF63F8}"/>
              </a:ext>
            </a:extLst>
          </p:cNvPr>
          <p:cNvSpPr txBox="1">
            <a:spLocks noChangeArrowheads="1"/>
          </p:cNvSpPr>
          <p:nvPr/>
        </p:nvSpPr>
        <p:spPr bwMode="auto">
          <a:xfrm>
            <a:off x="1187624" y="3573016"/>
            <a:ext cx="1905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p>
            <a:pPr>
              <a:spcBef>
                <a:spcPct val="50000"/>
              </a:spcBef>
              <a:defRPr/>
            </a:pPr>
            <a:r>
              <a:rPr lang="nl-NL" sz="2400" dirty="0">
                <a:solidFill>
                  <a:srgbClr val="E0C7B6"/>
                </a:solidFill>
                <a:latin typeface="Calibri"/>
                <a:ea typeface="MS PGothic" pitchFamily="34" charset="-128"/>
                <a:cs typeface="Calibri"/>
              </a:rPr>
              <a:t>Plato</a:t>
            </a:r>
          </a:p>
        </p:txBody>
      </p:sp>
      <p:pic>
        <p:nvPicPr>
          <p:cNvPr id="29" name="Afbeelding 28">
            <a:extLst>
              <a:ext uri="{FF2B5EF4-FFF2-40B4-BE49-F238E27FC236}">
                <a16:creationId xmlns:a16="http://schemas.microsoft.com/office/drawing/2014/main" id="{1F824CA9-5CEF-499E-A129-754FD49A475A}"/>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rcRect/>
          <a:stretch>
            <a:fillRect/>
          </a:stretch>
        </p:blipFill>
        <p:spPr bwMode="auto">
          <a:xfrm>
            <a:off x="1674700" y="5093567"/>
            <a:ext cx="941006" cy="13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Line 6">
            <a:extLst>
              <a:ext uri="{FF2B5EF4-FFF2-40B4-BE49-F238E27FC236}">
                <a16:creationId xmlns:a16="http://schemas.microsoft.com/office/drawing/2014/main" id="{2C69E04B-92C7-4CB1-AFBC-585D5BAD6B1E}"/>
              </a:ext>
            </a:extLst>
          </p:cNvPr>
          <p:cNvSpPr>
            <a:spLocks noChangeShapeType="1"/>
          </p:cNvSpPr>
          <p:nvPr/>
        </p:nvSpPr>
        <p:spPr bwMode="auto">
          <a:xfrm flipH="1">
            <a:off x="1615541" y="4322042"/>
            <a:ext cx="4131" cy="590553"/>
          </a:xfrm>
          <a:prstGeom prst="line">
            <a:avLst/>
          </a:prstGeom>
          <a:noFill/>
          <a:ln w="19050">
            <a:solidFill>
              <a:srgbClr val="E0C7B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lstStyle/>
          <a:p>
            <a:pPr>
              <a:defRPr/>
            </a:pPr>
            <a:endParaRPr lang="en-GB">
              <a:solidFill>
                <a:srgbClr val="000000"/>
              </a:solidFill>
              <a:latin typeface="Arial" charset="0"/>
              <a:ea typeface="MS PGothic" pitchFamily="34" charset="-128"/>
              <a:cs typeface="ＭＳ Ｐゴシック" charset="0"/>
            </a:endParaRPr>
          </a:p>
        </p:txBody>
      </p:sp>
      <p:sp>
        <p:nvSpPr>
          <p:cNvPr id="32" name="Text Box 4">
            <a:extLst>
              <a:ext uri="{FF2B5EF4-FFF2-40B4-BE49-F238E27FC236}">
                <a16:creationId xmlns:a16="http://schemas.microsoft.com/office/drawing/2014/main" id="{503ED728-5F5A-412F-AB89-69A80248F592}"/>
              </a:ext>
            </a:extLst>
          </p:cNvPr>
          <p:cNvSpPr txBox="1">
            <a:spLocks noChangeArrowheads="1"/>
          </p:cNvSpPr>
          <p:nvPr/>
        </p:nvSpPr>
        <p:spPr bwMode="auto">
          <a:xfrm>
            <a:off x="1382740" y="4814290"/>
            <a:ext cx="14001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p>
            <a:pPr>
              <a:spcBef>
                <a:spcPct val="50000"/>
              </a:spcBef>
              <a:defRPr/>
            </a:pPr>
            <a:r>
              <a:rPr lang="nl-NL" sz="2400" dirty="0" err="1">
                <a:solidFill>
                  <a:srgbClr val="E0C7B6"/>
                </a:solidFill>
                <a:latin typeface="Calibri"/>
                <a:ea typeface="MS PGothic" pitchFamily="34" charset="-128"/>
                <a:cs typeface="Calibri"/>
              </a:rPr>
              <a:t>Isocrates</a:t>
            </a:r>
            <a:endParaRPr lang="nl-NL" sz="2400" dirty="0">
              <a:solidFill>
                <a:srgbClr val="E0C7B6"/>
              </a:solidFill>
              <a:latin typeface="Calibri"/>
              <a:ea typeface="MS PGothic" pitchFamily="34" charset="-128"/>
              <a:cs typeface="Calibri"/>
            </a:endParaRPr>
          </a:p>
        </p:txBody>
      </p:sp>
      <p:sp>
        <p:nvSpPr>
          <p:cNvPr id="33" name="Line 7">
            <a:extLst>
              <a:ext uri="{FF2B5EF4-FFF2-40B4-BE49-F238E27FC236}">
                <a16:creationId xmlns:a16="http://schemas.microsoft.com/office/drawing/2014/main" id="{255A2BEE-1B49-4C97-9DF6-6118A887047E}"/>
              </a:ext>
            </a:extLst>
          </p:cNvPr>
          <p:cNvSpPr>
            <a:spLocks noChangeShapeType="1"/>
          </p:cNvSpPr>
          <p:nvPr/>
        </p:nvSpPr>
        <p:spPr bwMode="auto">
          <a:xfrm>
            <a:off x="5220072" y="4293096"/>
            <a:ext cx="0" cy="228600"/>
          </a:xfrm>
          <a:prstGeom prst="line">
            <a:avLst/>
          </a:prstGeom>
          <a:noFill/>
          <a:ln w="19050">
            <a:solidFill>
              <a:srgbClr val="95373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lstStyle/>
          <a:p>
            <a:pPr>
              <a:defRPr/>
            </a:pPr>
            <a:endParaRPr lang="en-GB">
              <a:solidFill>
                <a:srgbClr val="000000"/>
              </a:solidFill>
              <a:latin typeface="Arial" charset="0"/>
              <a:ea typeface="MS PGothic" pitchFamily="34" charset="-128"/>
              <a:cs typeface="ＭＳ Ｐゴシック" charset="0"/>
            </a:endParaRPr>
          </a:p>
        </p:txBody>
      </p:sp>
      <p:sp>
        <p:nvSpPr>
          <p:cNvPr id="34" name="Text Box 5">
            <a:extLst>
              <a:ext uri="{FF2B5EF4-FFF2-40B4-BE49-F238E27FC236}">
                <a16:creationId xmlns:a16="http://schemas.microsoft.com/office/drawing/2014/main" id="{C104FF08-9025-476C-BD68-CC3B1CC82B15}"/>
              </a:ext>
            </a:extLst>
          </p:cNvPr>
          <p:cNvSpPr txBox="1">
            <a:spLocks noChangeArrowheads="1"/>
          </p:cNvSpPr>
          <p:nvPr/>
        </p:nvSpPr>
        <p:spPr bwMode="auto">
          <a:xfrm>
            <a:off x="4423990" y="4493022"/>
            <a:ext cx="1905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1436" tIns="45718" rIns="91436" bIns="45718">
            <a:spAutoFit/>
          </a:bodyPr>
          <a:lstStyle/>
          <a:p>
            <a:pPr>
              <a:spcBef>
                <a:spcPct val="50000"/>
              </a:spcBef>
              <a:defRPr/>
            </a:pPr>
            <a:r>
              <a:rPr lang="nl-NL" sz="2400" dirty="0">
                <a:solidFill>
                  <a:srgbClr val="E0C7B6"/>
                </a:solidFill>
                <a:latin typeface="Calibri"/>
                <a:ea typeface="MS PGothic" pitchFamily="34" charset="-128"/>
                <a:cs typeface="Calibri"/>
              </a:rPr>
              <a:t>Hermagoras</a:t>
            </a:r>
          </a:p>
        </p:txBody>
      </p:sp>
      <p:pic>
        <p:nvPicPr>
          <p:cNvPr id="35" name="Picture 2" descr="Essays on Plato and Aristotle part 2">
            <a:extLst>
              <a:ext uri="{FF2B5EF4-FFF2-40B4-BE49-F238E27FC236}">
                <a16:creationId xmlns:a16="http://schemas.microsoft.com/office/drawing/2014/main" id="{A7042817-D3AA-47B4-BAD5-90F1334BA89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 r="44130" b="62539"/>
          <a:stretch/>
        </p:blipFill>
        <p:spPr bwMode="auto">
          <a:xfrm flipH="1">
            <a:off x="2832696" y="3099469"/>
            <a:ext cx="1270643" cy="114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26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Aristoteles’ </a:t>
            </a:r>
            <a:r>
              <a:rPr lang="nl-NL" sz="4000" i="1" dirty="0" err="1">
                <a:solidFill>
                  <a:schemeClr val="tx1"/>
                </a:solidFill>
                <a:latin typeface="Calibri" panose="020F0502020204030204" pitchFamily="34" charset="0"/>
              </a:rPr>
              <a:t>Rhetorica</a:t>
            </a:r>
            <a:endParaRPr lang="nl-NL" sz="4000" i="1" dirty="0">
              <a:solidFill>
                <a:schemeClr val="tx1"/>
              </a:solidFill>
              <a:latin typeface="Calibri" panose="020F0502020204030204" pitchFamily="34" charset="0"/>
            </a:endParaRPr>
          </a:p>
        </p:txBody>
      </p:sp>
      <p:sp>
        <p:nvSpPr>
          <p:cNvPr id="6" name="Rectangle 7">
            <a:extLst>
              <a:ext uri="{FF2B5EF4-FFF2-40B4-BE49-F238E27FC236}">
                <a16:creationId xmlns:a16="http://schemas.microsoft.com/office/drawing/2014/main" id="{BAA193C0-5EFF-442A-ABD1-8C3D8350EF24}"/>
              </a:ext>
            </a:extLst>
          </p:cNvPr>
          <p:cNvSpPr txBox="1">
            <a:spLocks noChangeArrowheads="1"/>
          </p:cNvSpPr>
          <p:nvPr/>
        </p:nvSpPr>
        <p:spPr bwMode="auto">
          <a:xfrm>
            <a:off x="395536" y="1413222"/>
            <a:ext cx="7942262"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FontTx/>
              <a:buNone/>
              <a:tabLst/>
              <a:defRPr/>
            </a:pPr>
            <a:r>
              <a:rPr lang="nl-NL" altLang="nl-NL" kern="0" dirty="0">
                <a:solidFill>
                  <a:srgbClr val="000000"/>
                </a:solidFill>
                <a:latin typeface="Calibri" pitchFamily="34" charset="0"/>
                <a:ea typeface="ＭＳ Ｐゴシック"/>
              </a:rPr>
              <a:t>‘Overtuigingsmiddelen die tot stand worden gebracht door het gesproken woord zijn er in drie soorten: die gelegen in het karakter van de spreker (</a:t>
            </a:r>
            <a:r>
              <a:rPr lang="nl-NL" altLang="nl-NL" b="1" kern="0" dirty="0">
                <a:solidFill>
                  <a:schemeClr val="accent3"/>
                </a:solidFill>
                <a:latin typeface="Calibri" pitchFamily="34" charset="0"/>
                <a:ea typeface="ＭＳ Ｐゴシック"/>
              </a:rPr>
              <a:t>ethos</a:t>
            </a:r>
            <a:r>
              <a:rPr lang="nl-NL" altLang="nl-NL" kern="0" dirty="0">
                <a:solidFill>
                  <a:srgbClr val="000000"/>
                </a:solidFill>
                <a:latin typeface="Calibri" pitchFamily="34" charset="0"/>
                <a:ea typeface="ＭＳ Ｐゴシック"/>
              </a:rPr>
              <a:t>), die gelegen in het in een bepaalde gemoedstoestand brengen van de toehoorder (</a:t>
            </a:r>
            <a:r>
              <a:rPr lang="nl-NL" altLang="nl-NL" b="1" kern="0" dirty="0">
                <a:solidFill>
                  <a:schemeClr val="accent3"/>
                </a:solidFill>
                <a:latin typeface="Calibri" pitchFamily="34" charset="0"/>
                <a:ea typeface="ＭＳ Ｐゴシック"/>
              </a:rPr>
              <a:t>pathos</a:t>
            </a:r>
            <a:r>
              <a:rPr lang="nl-NL" altLang="nl-NL" kern="0" dirty="0">
                <a:solidFill>
                  <a:srgbClr val="000000"/>
                </a:solidFill>
                <a:latin typeface="Calibri" pitchFamily="34" charset="0"/>
                <a:ea typeface="ＭＳ Ｐゴシック"/>
              </a:rPr>
              <a:t>), en die gelegen in de redenering zelf (</a:t>
            </a:r>
            <a:r>
              <a:rPr lang="nl-NL" altLang="nl-NL" b="1" kern="0" dirty="0">
                <a:solidFill>
                  <a:schemeClr val="accent3"/>
                </a:solidFill>
                <a:latin typeface="Calibri" pitchFamily="34" charset="0"/>
                <a:ea typeface="ＭＳ Ｐゴシック"/>
              </a:rPr>
              <a:t>logos</a:t>
            </a:r>
            <a:r>
              <a:rPr lang="nl-NL" altLang="nl-NL" kern="0" dirty="0">
                <a:solidFill>
                  <a:srgbClr val="000000"/>
                </a:solidFill>
                <a:latin typeface="Calibri" pitchFamily="34" charset="0"/>
                <a:ea typeface="ＭＳ Ｐゴシック"/>
              </a:rPr>
              <a:t>)[.]’</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rPr>
              <a:t>(</a:t>
            </a:r>
            <a:r>
              <a:rPr kumimoji="0" lang="nl-NL" altLang="nl-NL" sz="2400" b="0" i="1" u="none" strike="noStrike" kern="0" cap="none" spc="0" normalizeH="0" baseline="0" noProof="0" dirty="0" err="1">
                <a:ln>
                  <a:noFill/>
                </a:ln>
                <a:solidFill>
                  <a:srgbClr val="000000"/>
                </a:solidFill>
                <a:effectLst/>
                <a:uLnTx/>
                <a:uFillTx/>
                <a:latin typeface="Calibri" pitchFamily="34" charset="0"/>
                <a:ea typeface="ＭＳ Ｐゴシック"/>
              </a:rPr>
              <a:t>Rhetorica</a:t>
            </a:r>
            <a:r>
              <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rPr>
              <a:t>,</a:t>
            </a:r>
            <a:r>
              <a:rPr kumimoji="0" lang="nl-NL" altLang="nl-NL" sz="2400" b="0" i="0" u="none" strike="noStrike" kern="0" cap="none" spc="0" normalizeH="0" noProof="0" dirty="0">
                <a:ln>
                  <a:noFill/>
                </a:ln>
                <a:solidFill>
                  <a:srgbClr val="000000"/>
                </a:solidFill>
                <a:effectLst/>
                <a:uLnTx/>
                <a:uFillTx/>
                <a:latin typeface="Calibri" pitchFamily="34" charset="0"/>
                <a:ea typeface="ＭＳ Ｐゴシック"/>
              </a:rPr>
              <a:t> 1356a1-4)</a:t>
            </a:r>
            <a:endPar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endParaRPr>
          </a:p>
        </p:txBody>
      </p:sp>
      <p:pic>
        <p:nvPicPr>
          <p:cNvPr id="4" name="Afbeelding 7">
            <a:extLst>
              <a:ext uri="{FF2B5EF4-FFF2-40B4-BE49-F238E27FC236}">
                <a16:creationId xmlns:a16="http://schemas.microsoft.com/office/drawing/2014/main" id="{442BDC62-FD09-492F-8F21-6B511D6A483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581128"/>
            <a:ext cx="2818218" cy="187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929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Ethos</a:t>
            </a:r>
            <a:endParaRPr lang="nl-NL" sz="4000" i="1" dirty="0">
              <a:solidFill>
                <a:schemeClr val="tx1"/>
              </a:solidFill>
              <a:latin typeface="Calibri" panose="020F0502020204030204" pitchFamily="34" charset="0"/>
            </a:endParaRPr>
          </a:p>
        </p:txBody>
      </p:sp>
      <p:sp>
        <p:nvSpPr>
          <p:cNvPr id="6" name="Rectangle 7">
            <a:extLst>
              <a:ext uri="{FF2B5EF4-FFF2-40B4-BE49-F238E27FC236}">
                <a16:creationId xmlns:a16="http://schemas.microsoft.com/office/drawing/2014/main" id="{BAA193C0-5EFF-442A-ABD1-8C3D8350EF24}"/>
              </a:ext>
            </a:extLst>
          </p:cNvPr>
          <p:cNvSpPr txBox="1">
            <a:spLocks noChangeArrowheads="1"/>
          </p:cNvSpPr>
          <p:nvPr/>
        </p:nvSpPr>
        <p:spPr bwMode="auto">
          <a:xfrm>
            <a:off x="395536" y="1413222"/>
            <a:ext cx="7942262"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defTabSz="914400" rtl="0" eaLnBrk="1" fontAlgn="base" latinLnBrk="0" hangingPunct="1">
              <a:lnSpc>
                <a:spcPct val="100000"/>
              </a:lnSpc>
              <a:spcBef>
                <a:spcPct val="40000"/>
              </a:spcBef>
              <a:spcAft>
                <a:spcPct val="0"/>
              </a:spcAft>
              <a:buClrTx/>
              <a:buSzTx/>
              <a:buFontTx/>
              <a:buNone/>
              <a:tabLst/>
              <a:defRPr/>
            </a:pPr>
            <a:r>
              <a:rPr lang="nl-NL" altLang="nl-NL" kern="0" dirty="0">
                <a:solidFill>
                  <a:srgbClr val="000000"/>
                </a:solidFill>
                <a:latin typeface="Calibri" pitchFamily="34" charset="0"/>
                <a:ea typeface="ＭＳ Ｐゴシック"/>
              </a:rPr>
              <a:t>‘Overtuigen door middel van het karakter (</a:t>
            </a:r>
            <a:r>
              <a:rPr lang="nl-NL" altLang="nl-NL" b="1" kern="0" dirty="0">
                <a:solidFill>
                  <a:schemeClr val="accent3"/>
                </a:solidFill>
                <a:latin typeface="Calibri" pitchFamily="34" charset="0"/>
                <a:ea typeface="ＭＳ Ｐゴシック"/>
              </a:rPr>
              <a:t>ethos</a:t>
            </a:r>
            <a:r>
              <a:rPr lang="nl-NL" altLang="nl-NL" kern="0" dirty="0">
                <a:solidFill>
                  <a:srgbClr val="000000"/>
                </a:solidFill>
                <a:latin typeface="Calibri" pitchFamily="34" charset="0"/>
                <a:ea typeface="ＭＳ Ｐゴシック"/>
              </a:rPr>
              <a:t>) vindt plaats wanneer het betoog zo wordt ingekleed dat het de spreker als geloofwaardig voorstelt: fatsoenlijke mensen geloven we liever en gauwer (…) je mag haast wel zeggen dat het karakter (</a:t>
            </a:r>
            <a:r>
              <a:rPr lang="nl-NL" altLang="nl-NL" b="1" kern="0" dirty="0">
                <a:solidFill>
                  <a:schemeClr val="accent3"/>
                </a:solidFill>
                <a:latin typeface="Calibri" pitchFamily="34" charset="0"/>
                <a:ea typeface="ＭＳ Ｐゴシック"/>
              </a:rPr>
              <a:t>ethos</a:t>
            </a:r>
            <a:r>
              <a:rPr lang="nl-NL" altLang="nl-NL" kern="0" dirty="0">
                <a:solidFill>
                  <a:srgbClr val="000000"/>
                </a:solidFill>
                <a:latin typeface="Calibri" pitchFamily="34" charset="0"/>
                <a:ea typeface="ＭＳ Ｐゴシック"/>
              </a:rPr>
              <a:t>) het doorslaggevende overtuigingsmiddel is.’</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rPr>
              <a:t>(Aristoteles, </a:t>
            </a:r>
            <a:r>
              <a:rPr kumimoji="0" lang="nl-NL" altLang="nl-NL" sz="2400" b="0" i="1" u="none" strike="noStrike" kern="0" cap="none" spc="0" normalizeH="0" baseline="0" noProof="0" dirty="0" err="1">
                <a:ln>
                  <a:noFill/>
                </a:ln>
                <a:solidFill>
                  <a:srgbClr val="000000"/>
                </a:solidFill>
                <a:effectLst/>
                <a:uLnTx/>
                <a:uFillTx/>
                <a:latin typeface="Calibri" pitchFamily="34" charset="0"/>
                <a:ea typeface="ＭＳ Ｐゴシック"/>
              </a:rPr>
              <a:t>Rhetorica</a:t>
            </a:r>
            <a:r>
              <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rPr>
              <a:t>,</a:t>
            </a:r>
            <a:r>
              <a:rPr kumimoji="0" lang="nl-NL" altLang="nl-NL" sz="2400" b="0" i="0" u="none" strike="noStrike" kern="0" cap="none" spc="0" normalizeH="0" noProof="0" dirty="0">
                <a:ln>
                  <a:noFill/>
                </a:ln>
                <a:solidFill>
                  <a:srgbClr val="000000"/>
                </a:solidFill>
                <a:effectLst/>
                <a:uLnTx/>
                <a:uFillTx/>
                <a:latin typeface="Calibri" pitchFamily="34" charset="0"/>
                <a:ea typeface="ＭＳ Ｐゴシック"/>
              </a:rPr>
              <a:t> 1356a5-14)</a:t>
            </a:r>
            <a:endPar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endParaRPr>
          </a:p>
        </p:txBody>
      </p:sp>
      <p:pic>
        <p:nvPicPr>
          <p:cNvPr id="5" name="Afbeelding 7">
            <a:extLst>
              <a:ext uri="{FF2B5EF4-FFF2-40B4-BE49-F238E27FC236}">
                <a16:creationId xmlns:a16="http://schemas.microsoft.com/office/drawing/2014/main" id="{6A01C314-239B-4DB4-8368-FECBFF32931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581128"/>
            <a:ext cx="2818218" cy="187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5495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Ethos</a:t>
            </a:r>
            <a:endParaRPr lang="nl-NL" sz="4000" i="1" dirty="0">
              <a:solidFill>
                <a:schemeClr val="tx1"/>
              </a:solidFill>
              <a:latin typeface="Calibri" panose="020F0502020204030204" pitchFamily="34" charset="0"/>
            </a:endParaRPr>
          </a:p>
        </p:txBody>
      </p:sp>
      <p:pic>
        <p:nvPicPr>
          <p:cNvPr id="4" name="Afbeelding 7">
            <a:extLst>
              <a:ext uri="{FF2B5EF4-FFF2-40B4-BE49-F238E27FC236}">
                <a16:creationId xmlns:a16="http://schemas.microsoft.com/office/drawing/2014/main" id="{C6A03CF1-F346-43F4-BF3A-F8EEC8FC27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288" y="3213100"/>
            <a:ext cx="32527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200811164432981">
            <a:extLst>
              <a:ext uri="{FF2B5EF4-FFF2-40B4-BE49-F238E27FC236}">
                <a16:creationId xmlns:a16="http://schemas.microsoft.com/office/drawing/2014/main" id="{4AF665D9-FAA2-4CAA-8E1C-20F1C72C8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9953"/>
          <a:stretch>
            <a:fillRect/>
          </a:stretch>
        </p:blipFill>
        <p:spPr bwMode="auto">
          <a:xfrm>
            <a:off x="6732588" y="2593975"/>
            <a:ext cx="2160587"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3" descr="180px-CiceroBust">
            <a:hlinkClick r:id="rId4" tooltip="Marcus Tullius Cicero"/>
            <a:extLst>
              <a:ext uri="{FF2B5EF4-FFF2-40B4-BE49-F238E27FC236}">
                <a16:creationId xmlns:a16="http://schemas.microsoft.com/office/drawing/2014/main" id="{50549044-2851-4EE0-AC4F-61F6ADA1D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2708275"/>
            <a:ext cx="18351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6">
            <a:extLst>
              <a:ext uri="{FF2B5EF4-FFF2-40B4-BE49-F238E27FC236}">
                <a16:creationId xmlns:a16="http://schemas.microsoft.com/office/drawing/2014/main" id="{F4D33C07-439A-4825-BCFD-6C5A1755A19D}"/>
              </a:ext>
            </a:extLst>
          </p:cNvPr>
          <p:cNvCxnSpPr/>
          <p:nvPr/>
        </p:nvCxnSpPr>
        <p:spPr>
          <a:xfrm>
            <a:off x="4427538" y="2781300"/>
            <a:ext cx="0" cy="2519363"/>
          </a:xfrm>
          <a:prstGeom prst="line">
            <a:avLst/>
          </a:prstGeom>
          <a:ln w="254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ular Callout 7">
            <a:extLst>
              <a:ext uri="{FF2B5EF4-FFF2-40B4-BE49-F238E27FC236}">
                <a16:creationId xmlns:a16="http://schemas.microsoft.com/office/drawing/2014/main" id="{5C5A2A02-7A00-4668-8E35-EBDDAC06B797}"/>
              </a:ext>
            </a:extLst>
          </p:cNvPr>
          <p:cNvSpPr/>
          <p:nvPr/>
        </p:nvSpPr>
        <p:spPr>
          <a:xfrm>
            <a:off x="539750" y="1124744"/>
            <a:ext cx="3600450" cy="1512540"/>
          </a:xfrm>
          <a:prstGeom prst="wedgeRectCallout">
            <a:avLst>
              <a:gd name="adj1" fmla="val -16876"/>
              <a:gd name="adj2" fmla="val 8271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nl-NL" sz="2400" dirty="0">
                <a:solidFill>
                  <a:schemeClr val="tx1"/>
                </a:solidFill>
                <a:latin typeface="Calibri"/>
                <a:cs typeface="Calibri"/>
              </a:rPr>
              <a:t>Het is noodzakelijk [</a:t>
            </a:r>
            <a:r>
              <a:rPr lang="nl-NL" sz="2400" i="1" dirty="0">
                <a:solidFill>
                  <a:schemeClr val="tx1"/>
                </a:solidFill>
                <a:latin typeface="Calibri"/>
                <a:cs typeface="Calibri"/>
              </a:rPr>
              <a:t>voor een spreker</a:t>
            </a:r>
            <a:r>
              <a:rPr lang="nl-NL" sz="2400" dirty="0">
                <a:solidFill>
                  <a:schemeClr val="tx1"/>
                </a:solidFill>
                <a:latin typeface="Calibri"/>
                <a:cs typeface="Calibri"/>
              </a:rPr>
              <a:t>] om zich te presenteren als een bepaald soort persoon.</a:t>
            </a:r>
            <a:endParaRPr lang="en-GB" sz="2400" dirty="0">
              <a:solidFill>
                <a:schemeClr val="tx1"/>
              </a:solidFill>
              <a:latin typeface="Calibri"/>
              <a:cs typeface="Calibri"/>
            </a:endParaRPr>
          </a:p>
        </p:txBody>
      </p:sp>
      <p:sp>
        <p:nvSpPr>
          <p:cNvPr id="10" name="Rectangular Callout 8">
            <a:extLst>
              <a:ext uri="{FF2B5EF4-FFF2-40B4-BE49-F238E27FC236}">
                <a16:creationId xmlns:a16="http://schemas.microsoft.com/office/drawing/2014/main" id="{2AC7E48A-D21F-4031-BEFA-67A4FECE10C1}"/>
              </a:ext>
            </a:extLst>
          </p:cNvPr>
          <p:cNvSpPr/>
          <p:nvPr/>
        </p:nvSpPr>
        <p:spPr>
          <a:xfrm>
            <a:off x="5537200" y="1124744"/>
            <a:ext cx="3355975" cy="1151731"/>
          </a:xfrm>
          <a:prstGeom prst="wedgeRectCallout">
            <a:avLst>
              <a:gd name="adj1" fmla="val 17313"/>
              <a:gd name="adj2" fmla="val 9280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GB" sz="2400" dirty="0" err="1">
                <a:solidFill>
                  <a:schemeClr val="tx1"/>
                </a:solidFill>
                <a:latin typeface="Calibri"/>
                <a:cs typeface="Calibri"/>
              </a:rPr>
              <a:t>Hij</a:t>
            </a:r>
            <a:r>
              <a:rPr lang="en-GB" sz="2400" dirty="0">
                <a:solidFill>
                  <a:schemeClr val="tx1"/>
                </a:solidFill>
                <a:latin typeface="Calibri"/>
                <a:cs typeface="Calibri"/>
              </a:rPr>
              <a:t> die </a:t>
            </a:r>
            <a:r>
              <a:rPr lang="en-GB" sz="2400" dirty="0" err="1">
                <a:solidFill>
                  <a:schemeClr val="tx1"/>
                </a:solidFill>
                <a:latin typeface="Calibri"/>
                <a:cs typeface="Calibri"/>
              </a:rPr>
              <a:t>geen</a:t>
            </a:r>
            <a:r>
              <a:rPr lang="en-GB" sz="2400" dirty="0">
                <a:solidFill>
                  <a:schemeClr val="tx1"/>
                </a:solidFill>
                <a:latin typeface="Calibri"/>
                <a:cs typeface="Calibri"/>
              </a:rPr>
              <a:t> </a:t>
            </a:r>
            <a:r>
              <a:rPr lang="en-GB" sz="2400" dirty="0" err="1">
                <a:solidFill>
                  <a:schemeClr val="tx1"/>
                </a:solidFill>
                <a:latin typeface="Calibri"/>
                <a:cs typeface="Calibri"/>
              </a:rPr>
              <a:t>goed</a:t>
            </a:r>
            <a:r>
              <a:rPr lang="en-GB" sz="2400" dirty="0">
                <a:solidFill>
                  <a:schemeClr val="tx1"/>
                </a:solidFill>
                <a:latin typeface="Calibri"/>
                <a:cs typeface="Calibri"/>
              </a:rPr>
              <a:t> </a:t>
            </a:r>
            <a:r>
              <a:rPr lang="en-GB" sz="2400" dirty="0" err="1">
                <a:solidFill>
                  <a:schemeClr val="tx1"/>
                </a:solidFill>
                <a:latin typeface="Calibri"/>
                <a:cs typeface="Calibri"/>
              </a:rPr>
              <a:t>mens</a:t>
            </a:r>
            <a:r>
              <a:rPr lang="en-GB" sz="2400" dirty="0">
                <a:solidFill>
                  <a:schemeClr val="tx1"/>
                </a:solidFill>
                <a:latin typeface="Calibri"/>
                <a:cs typeface="Calibri"/>
              </a:rPr>
              <a:t> is, is </a:t>
            </a:r>
            <a:r>
              <a:rPr lang="en-GB" sz="2400" dirty="0" err="1">
                <a:solidFill>
                  <a:schemeClr val="tx1"/>
                </a:solidFill>
                <a:latin typeface="Calibri"/>
                <a:cs typeface="Calibri"/>
              </a:rPr>
              <a:t>geen</a:t>
            </a:r>
            <a:r>
              <a:rPr lang="en-GB" sz="2400" dirty="0">
                <a:solidFill>
                  <a:schemeClr val="tx1"/>
                </a:solidFill>
                <a:latin typeface="Calibri"/>
                <a:cs typeface="Calibri"/>
              </a:rPr>
              <a:t> </a:t>
            </a:r>
            <a:r>
              <a:rPr lang="en-GB" sz="2400" dirty="0" err="1">
                <a:solidFill>
                  <a:schemeClr val="tx1"/>
                </a:solidFill>
                <a:latin typeface="Calibri"/>
                <a:cs typeface="Calibri"/>
              </a:rPr>
              <a:t>goede</a:t>
            </a:r>
            <a:r>
              <a:rPr lang="en-GB" sz="2400" dirty="0">
                <a:solidFill>
                  <a:schemeClr val="tx1"/>
                </a:solidFill>
                <a:latin typeface="Calibri"/>
                <a:cs typeface="Calibri"/>
              </a:rPr>
              <a:t> </a:t>
            </a:r>
            <a:r>
              <a:rPr lang="en-GB" sz="2400" dirty="0" err="1">
                <a:solidFill>
                  <a:schemeClr val="tx1"/>
                </a:solidFill>
                <a:latin typeface="Calibri"/>
                <a:cs typeface="Calibri"/>
              </a:rPr>
              <a:t>redenaar</a:t>
            </a:r>
            <a:r>
              <a:rPr lang="en-GB" sz="2400" dirty="0">
                <a:solidFill>
                  <a:schemeClr val="tx1"/>
                </a:solidFill>
                <a:latin typeface="Calibri"/>
                <a:cs typeface="Calibri"/>
              </a:rPr>
              <a:t>.</a:t>
            </a:r>
          </a:p>
        </p:txBody>
      </p:sp>
      <p:sp>
        <p:nvSpPr>
          <p:cNvPr id="11" name="Tekstvak 10">
            <a:extLst>
              <a:ext uri="{FF2B5EF4-FFF2-40B4-BE49-F238E27FC236}">
                <a16:creationId xmlns:a16="http://schemas.microsoft.com/office/drawing/2014/main" id="{01560987-3C33-4EB4-AB01-B70419A8E7D4}"/>
              </a:ext>
            </a:extLst>
          </p:cNvPr>
          <p:cNvSpPr txBox="1">
            <a:spLocks noChangeArrowheads="1"/>
          </p:cNvSpPr>
          <p:nvPr/>
        </p:nvSpPr>
        <p:spPr bwMode="auto">
          <a:xfrm>
            <a:off x="107950" y="5516563"/>
            <a:ext cx="3887788"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nl-NL" altLang="nl-NL" sz="2600">
                <a:solidFill>
                  <a:srgbClr val="3C8C93"/>
                </a:solidFill>
                <a:latin typeface="Calibri" panose="020F0502020204030204" pitchFamily="34" charset="0"/>
                <a:cs typeface="Calibri" panose="020F0502020204030204" pitchFamily="34" charset="0"/>
              </a:rPr>
              <a:t>Gecreëerd </a:t>
            </a:r>
            <a:r>
              <a:rPr lang="nl-NL" altLang="nl-NL" sz="2600" i="1">
                <a:solidFill>
                  <a:srgbClr val="3C8C93"/>
                </a:solidFill>
                <a:latin typeface="Calibri" panose="020F0502020204030204" pitchFamily="34" charset="0"/>
                <a:cs typeface="Calibri" panose="020F0502020204030204" pitchFamily="34" charset="0"/>
              </a:rPr>
              <a:t>ethos</a:t>
            </a:r>
          </a:p>
          <a:p>
            <a:pPr algn="ctr" eaLnBrk="1" hangingPunct="1">
              <a:spcBef>
                <a:spcPct val="0"/>
              </a:spcBef>
              <a:buFontTx/>
              <a:buNone/>
            </a:pPr>
            <a:r>
              <a:rPr lang="nl-NL" altLang="nl-NL" sz="2600">
                <a:solidFill>
                  <a:srgbClr val="3C8C93"/>
                </a:solidFill>
                <a:latin typeface="Calibri" panose="020F0502020204030204" pitchFamily="34" charset="0"/>
                <a:cs typeface="Calibri" panose="020F0502020204030204" pitchFamily="34" charset="0"/>
              </a:rPr>
              <a:t>(+ situationeel </a:t>
            </a:r>
            <a:r>
              <a:rPr lang="nl-NL" altLang="nl-NL" sz="2600" i="1">
                <a:solidFill>
                  <a:srgbClr val="3C8C93"/>
                </a:solidFill>
                <a:latin typeface="Calibri" panose="020F0502020204030204" pitchFamily="34" charset="0"/>
                <a:cs typeface="Calibri" panose="020F0502020204030204" pitchFamily="34" charset="0"/>
              </a:rPr>
              <a:t>ethos</a:t>
            </a:r>
            <a:r>
              <a:rPr lang="nl-NL" altLang="nl-NL" sz="2600">
                <a:solidFill>
                  <a:srgbClr val="3C8C93"/>
                </a:solidFill>
                <a:latin typeface="Calibri" panose="020F0502020204030204" pitchFamily="34" charset="0"/>
                <a:cs typeface="Calibri" panose="020F0502020204030204" pitchFamily="34" charset="0"/>
              </a:rPr>
              <a:t>)</a:t>
            </a:r>
            <a:r>
              <a:rPr lang="nl-NL" altLang="nl-NL" sz="2600" i="1">
                <a:solidFill>
                  <a:srgbClr val="3C8C93"/>
                </a:solidFill>
                <a:latin typeface="Calibri" panose="020F0502020204030204" pitchFamily="34" charset="0"/>
                <a:cs typeface="Calibri" panose="020F0502020204030204" pitchFamily="34" charset="0"/>
              </a:rPr>
              <a:t> </a:t>
            </a:r>
            <a:endParaRPr lang="nl-NL" altLang="nl-NL" sz="2600">
              <a:solidFill>
                <a:srgbClr val="3C8C93"/>
              </a:solidFill>
              <a:latin typeface="Calibri" panose="020F0502020204030204" pitchFamily="34" charset="0"/>
              <a:cs typeface="Calibri" panose="020F0502020204030204" pitchFamily="34" charset="0"/>
            </a:endParaRPr>
          </a:p>
        </p:txBody>
      </p:sp>
      <p:sp>
        <p:nvSpPr>
          <p:cNvPr id="12" name="Tekstvak 11">
            <a:extLst>
              <a:ext uri="{FF2B5EF4-FFF2-40B4-BE49-F238E27FC236}">
                <a16:creationId xmlns:a16="http://schemas.microsoft.com/office/drawing/2014/main" id="{CD572D74-335C-444A-9B03-BC7D6F71F841}"/>
              </a:ext>
            </a:extLst>
          </p:cNvPr>
          <p:cNvSpPr txBox="1">
            <a:spLocks noChangeArrowheads="1"/>
          </p:cNvSpPr>
          <p:nvPr/>
        </p:nvSpPr>
        <p:spPr bwMode="auto">
          <a:xfrm>
            <a:off x="5219700" y="5516563"/>
            <a:ext cx="38893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nl-NL" altLang="nl-NL" sz="2600">
                <a:solidFill>
                  <a:srgbClr val="3C8C93"/>
                </a:solidFill>
                <a:latin typeface="Calibri" panose="020F0502020204030204" pitchFamily="34" charset="0"/>
                <a:cs typeface="Calibri" panose="020F0502020204030204" pitchFamily="34" charset="0"/>
              </a:rPr>
              <a:t>Situationeel </a:t>
            </a:r>
            <a:r>
              <a:rPr lang="nl-NL" altLang="nl-NL" sz="2600" i="1">
                <a:solidFill>
                  <a:srgbClr val="3C8C93"/>
                </a:solidFill>
                <a:latin typeface="Calibri" panose="020F0502020204030204" pitchFamily="34" charset="0"/>
                <a:cs typeface="Calibri" panose="020F0502020204030204" pitchFamily="34" charset="0"/>
              </a:rPr>
              <a:t>ethos </a:t>
            </a:r>
            <a:endParaRPr lang="nl-NL" altLang="nl-NL" sz="2600">
              <a:solidFill>
                <a:srgbClr val="3C8C9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7260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Ethos</a:t>
            </a:r>
            <a:endParaRPr lang="nl-NL" sz="4000" i="1" dirty="0">
              <a:solidFill>
                <a:schemeClr val="tx1"/>
              </a:solidFill>
              <a:latin typeface="Calibri" panose="020F0502020204030204" pitchFamily="34" charset="0"/>
            </a:endParaRPr>
          </a:p>
        </p:txBody>
      </p:sp>
      <p:sp>
        <p:nvSpPr>
          <p:cNvPr id="6" name="Rectangle 7">
            <a:extLst>
              <a:ext uri="{FF2B5EF4-FFF2-40B4-BE49-F238E27FC236}">
                <a16:creationId xmlns:a16="http://schemas.microsoft.com/office/drawing/2014/main" id="{BAA193C0-5EFF-442A-ABD1-8C3D8350EF24}"/>
              </a:ext>
            </a:extLst>
          </p:cNvPr>
          <p:cNvSpPr txBox="1">
            <a:spLocks noChangeArrowheads="1"/>
          </p:cNvSpPr>
          <p:nvPr/>
        </p:nvSpPr>
        <p:spPr bwMode="auto">
          <a:xfrm>
            <a:off x="395536" y="1053182"/>
            <a:ext cx="7942262"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marR="0" lvl="0" indent="0" defTabSz="914400" rtl="0" eaLnBrk="1" fontAlgn="base" latinLnBrk="0" hangingPunct="1">
              <a:lnSpc>
                <a:spcPct val="100000"/>
              </a:lnSpc>
              <a:spcBef>
                <a:spcPct val="40000"/>
              </a:spcBef>
              <a:spcAft>
                <a:spcPct val="0"/>
              </a:spcAft>
              <a:buClrTx/>
              <a:buSzTx/>
              <a:buFontTx/>
              <a:buNone/>
              <a:tabLst/>
              <a:defRPr/>
            </a:pPr>
            <a:r>
              <a:rPr lang="nl-NL" altLang="nl-NL" kern="0" dirty="0">
                <a:solidFill>
                  <a:srgbClr val="000000"/>
                </a:solidFill>
                <a:latin typeface="Calibri" pitchFamily="34" charset="0"/>
                <a:ea typeface="ＭＳ Ｐゴシック"/>
              </a:rPr>
              <a:t>‘Wat de sprekers zelf betreft zijn er drie factoren die hun geloofwaardigheid bevorderen […]. Dit zijn gezond verstand, voortreffelijkheid van karakter, en goede wil.’</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rPr>
              <a:t>(Aristoteles, </a:t>
            </a:r>
            <a:r>
              <a:rPr kumimoji="0" lang="nl-NL" altLang="nl-NL" sz="2400" b="0" i="1" u="none" strike="noStrike" kern="0" cap="none" spc="0" normalizeH="0" baseline="0" noProof="0" dirty="0" err="1">
                <a:ln>
                  <a:noFill/>
                </a:ln>
                <a:solidFill>
                  <a:srgbClr val="000000"/>
                </a:solidFill>
                <a:effectLst/>
                <a:uLnTx/>
                <a:uFillTx/>
                <a:latin typeface="Calibri" pitchFamily="34" charset="0"/>
                <a:ea typeface="ＭＳ Ｐゴシック"/>
              </a:rPr>
              <a:t>Rhetorica</a:t>
            </a:r>
            <a:r>
              <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rPr>
              <a:t>,</a:t>
            </a:r>
            <a:r>
              <a:rPr kumimoji="0" lang="nl-NL" altLang="nl-NL" sz="2400" b="0" i="0" u="none" strike="noStrike" kern="0" cap="none" spc="0" normalizeH="0" noProof="0" dirty="0">
                <a:ln>
                  <a:noFill/>
                </a:ln>
                <a:solidFill>
                  <a:srgbClr val="000000"/>
                </a:solidFill>
                <a:effectLst/>
                <a:uLnTx/>
                <a:uFillTx/>
                <a:latin typeface="Calibri" pitchFamily="34" charset="0"/>
                <a:ea typeface="ＭＳ Ｐゴシック"/>
              </a:rPr>
              <a:t> 1378a7-10)</a:t>
            </a:r>
          </a:p>
          <a:p>
            <a:pPr marL="0" marR="0" lvl="0" indent="0" algn="l" defTabSz="914400" rtl="0" eaLnBrk="1" fontAlgn="base" latinLnBrk="0" hangingPunct="1">
              <a:lnSpc>
                <a:spcPct val="100000"/>
              </a:lnSpc>
              <a:spcBef>
                <a:spcPts val="0"/>
              </a:spcBef>
              <a:spcAft>
                <a:spcPct val="0"/>
              </a:spcAft>
              <a:buClrTx/>
              <a:buSzTx/>
              <a:buFontTx/>
              <a:buNone/>
              <a:tabLst/>
              <a:defRPr/>
            </a:pPr>
            <a:endParaRPr lang="nl-NL" altLang="nl-NL" sz="1600" kern="0" baseline="0" dirty="0">
              <a:solidFill>
                <a:srgbClr val="000000"/>
              </a:solidFill>
              <a:latin typeface="Calibri" pitchFamily="34" charset="0"/>
              <a:ea typeface="ＭＳ Ｐゴシック"/>
            </a:endParaRPr>
          </a:p>
          <a:p>
            <a:pPr marL="0" marR="0" lvl="0" indent="0" algn="l" defTabSz="914400" rtl="0" eaLnBrk="1" fontAlgn="base" latinLnBrk="0" hangingPunct="1">
              <a:lnSpc>
                <a:spcPct val="100000"/>
              </a:lnSpc>
              <a:spcBef>
                <a:spcPts val="0"/>
              </a:spcBef>
              <a:spcAft>
                <a:spcPct val="0"/>
              </a:spcAft>
              <a:buClrTx/>
              <a:buSzTx/>
              <a:buFontTx/>
              <a:buNone/>
              <a:tabLst/>
              <a:defRPr/>
            </a:pPr>
            <a:r>
              <a:rPr lang="nl-NL" altLang="nl-NL" b="1" kern="0" dirty="0">
                <a:solidFill>
                  <a:srgbClr val="000000"/>
                </a:solidFill>
                <a:latin typeface="Calibri" pitchFamily="34" charset="0"/>
                <a:ea typeface="ＭＳ Ｐゴシック"/>
              </a:rPr>
              <a:t>Een spreker is geloofwaardig als een spreker:</a:t>
            </a:r>
          </a:p>
          <a:p>
            <a:pPr marR="0" lvl="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lang="nl-NL" altLang="nl-NL" sz="2800" b="1" kern="0" baseline="0" dirty="0">
                <a:solidFill>
                  <a:schemeClr val="accent3"/>
                </a:solidFill>
                <a:latin typeface="Calibri" pitchFamily="34" charset="0"/>
                <a:ea typeface="ＭＳ Ｐゴシック"/>
              </a:rPr>
              <a:t>Deskundig is;</a:t>
            </a:r>
          </a:p>
          <a:p>
            <a:pPr marR="0" lvl="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lang="nl-NL" altLang="nl-NL" sz="2800" b="1" kern="0" dirty="0">
                <a:solidFill>
                  <a:schemeClr val="accent3"/>
                </a:solidFill>
                <a:latin typeface="Calibri" pitchFamily="34" charset="0"/>
                <a:ea typeface="ＭＳ Ｐゴシック"/>
              </a:rPr>
              <a:t>Betrouwbaar/eerlijk is;</a:t>
            </a:r>
          </a:p>
          <a:p>
            <a:pPr marR="0" lvl="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lang="nl-NL" altLang="nl-NL" sz="2800" b="1" kern="0" dirty="0">
                <a:solidFill>
                  <a:schemeClr val="accent3"/>
                </a:solidFill>
                <a:latin typeface="Calibri" pitchFamily="34" charset="0"/>
                <a:ea typeface="ＭＳ Ｐゴシック"/>
              </a:rPr>
              <a:t>Welgezind is.</a:t>
            </a:r>
            <a:endParaRPr lang="nl-NL" altLang="nl-NL" sz="2800" b="1" kern="0" baseline="0" dirty="0">
              <a:solidFill>
                <a:schemeClr val="accent3"/>
              </a:solidFill>
              <a:latin typeface="Calibri" pitchFamily="34" charset="0"/>
              <a:ea typeface="ＭＳ Ｐゴシック"/>
            </a:endParaRPr>
          </a:p>
          <a:p>
            <a:pPr marR="0" lvl="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nl-NL" altLang="nl-NL" sz="2400" b="0" i="0" u="none" strike="noStrike" kern="0" cap="none" spc="0" normalizeH="0" baseline="0" noProof="0" dirty="0">
              <a:ln>
                <a:noFill/>
              </a:ln>
              <a:solidFill>
                <a:srgbClr val="000000"/>
              </a:solidFill>
              <a:effectLst/>
              <a:uLnTx/>
              <a:uFillTx/>
              <a:latin typeface="Calibri" pitchFamily="34" charset="0"/>
              <a:ea typeface="ＭＳ Ｐゴシック"/>
            </a:endParaRPr>
          </a:p>
        </p:txBody>
      </p:sp>
      <p:sp>
        <p:nvSpPr>
          <p:cNvPr id="4" name="TextBox 14">
            <a:extLst>
              <a:ext uri="{FF2B5EF4-FFF2-40B4-BE49-F238E27FC236}">
                <a16:creationId xmlns:a16="http://schemas.microsoft.com/office/drawing/2014/main" id="{D30F2A5C-483D-452E-8A7F-98FF074C2215}"/>
              </a:ext>
            </a:extLst>
          </p:cNvPr>
          <p:cNvSpPr txBox="1"/>
          <p:nvPr/>
        </p:nvSpPr>
        <p:spPr>
          <a:xfrm>
            <a:off x="0" y="5469612"/>
            <a:ext cx="9144000" cy="1415772"/>
          </a:xfrm>
          <a:prstGeom prst="rect">
            <a:avLst/>
          </a:prstGeom>
          <a:solidFill>
            <a:srgbClr val="002060"/>
          </a:solidFill>
          <a:ln>
            <a:solidFill>
              <a:srgbClr val="002060"/>
            </a:solidFill>
          </a:ln>
        </p:spPr>
        <p:txBody>
          <a:bodyPr>
            <a:spAutoFit/>
          </a:bodyPr>
          <a:lstStyle/>
          <a:p>
            <a:pPr marL="352425">
              <a:defRPr/>
            </a:pPr>
            <a:endParaRPr lang="nl-NL" sz="1200" dirty="0">
              <a:solidFill>
                <a:srgbClr val="FFFF00"/>
              </a:solidFill>
              <a:latin typeface="Calibri" panose="020F0502020204030204" pitchFamily="34" charset="0"/>
            </a:endParaRPr>
          </a:p>
          <a:p>
            <a:pPr marL="352425">
              <a:defRPr/>
            </a:pPr>
            <a:r>
              <a:rPr lang="nl-NL" sz="2800" b="1" dirty="0">
                <a:solidFill>
                  <a:schemeClr val="bg1"/>
                </a:solidFill>
                <a:latin typeface="Calibri" panose="020F0502020204030204" pitchFamily="34" charset="0"/>
              </a:rPr>
              <a:t>NB: Een spreker kan niet alleen zijn eigen ethos benadrukken, maar ook dat van de tegenpartij aanvallen</a:t>
            </a:r>
            <a:endParaRPr lang="nl-NL" sz="2800" b="1" dirty="0">
              <a:solidFill>
                <a:schemeClr val="bg1">
                  <a:lumMod val="95000"/>
                </a:schemeClr>
              </a:solidFill>
              <a:latin typeface="Calibri" panose="020F0502020204030204" pitchFamily="34" charset="0"/>
            </a:endParaRPr>
          </a:p>
          <a:p>
            <a:pPr marL="352425">
              <a:defRPr/>
            </a:pPr>
            <a:endParaRPr lang="en-GB" dirty="0"/>
          </a:p>
        </p:txBody>
      </p:sp>
    </p:spTree>
    <p:extLst>
      <p:ext uri="{BB962C8B-B14F-4D97-AF65-F5344CB8AC3E}">
        <p14:creationId xmlns:p14="http://schemas.microsoft.com/office/powerpoint/2010/main" val="35820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B5306AAE-DCA2-498B-B8EC-2BC9F3127C9B}"/>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GB" sz="2600" dirty="0">
                <a:latin typeface="Calibri" panose="020F0502020204030204" pitchFamily="34" charset="0"/>
                <a:cs typeface="Calibri" panose="020F0502020204030204" pitchFamily="34" charset="0"/>
              </a:rPr>
              <a:t>‘</a:t>
            </a:r>
            <a:r>
              <a:rPr lang="en-US" altLang="ja-JP" sz="2600" dirty="0">
                <a:latin typeface="Calibri" panose="020F0502020204030204" pitchFamily="34" charset="0"/>
                <a:cs typeface="Calibri" panose="020F0502020204030204" pitchFamily="34" charset="0"/>
              </a:rPr>
              <a:t>I am proud to come to this city as the guest of your distinguished Mayor, who has symbolized throughout the world the fighting spirit of West Berlin.</a:t>
            </a:r>
          </a:p>
          <a:p>
            <a:pPr>
              <a:buFontTx/>
              <a:buNone/>
            </a:pPr>
            <a:endParaRPr lang="en-US" altLang="nl-NL" sz="2000" dirty="0">
              <a:latin typeface="Calibri" panose="020F0502020204030204" pitchFamily="34" charset="0"/>
              <a:cs typeface="Calibri" panose="020F0502020204030204" pitchFamily="34" charset="0"/>
            </a:endParaRPr>
          </a:p>
          <a:p>
            <a:pPr>
              <a:buFontTx/>
              <a:buNone/>
            </a:pPr>
            <a:r>
              <a:rPr lang="en-US" altLang="en-GB" sz="2600" dirty="0">
                <a:latin typeface="Calibri" panose="020F0502020204030204" pitchFamily="34" charset="0"/>
                <a:cs typeface="Calibri" panose="020F0502020204030204" pitchFamily="34" charset="0"/>
              </a:rPr>
              <a:t>‘</a:t>
            </a:r>
            <a:r>
              <a:rPr lang="en-US" altLang="nl-NL" sz="2600" dirty="0">
                <a:latin typeface="Calibri" panose="020F0502020204030204" pitchFamily="34" charset="0"/>
                <a:cs typeface="Calibri" panose="020F0502020204030204" pitchFamily="34" charset="0"/>
              </a:rPr>
              <a:t>Two thousand years ago – Two thousand years ago, the proudest boast was </a:t>
            </a:r>
            <a:r>
              <a:rPr lang="en-US" altLang="en-GB" sz="2600" dirty="0">
                <a:latin typeface="Calibri" panose="020F0502020204030204" pitchFamily="34" charset="0"/>
                <a:cs typeface="Calibri" panose="020F0502020204030204" pitchFamily="34" charset="0"/>
              </a:rPr>
              <a:t>“</a:t>
            </a:r>
            <a:r>
              <a:rPr lang="en-US" altLang="ja-JP" sz="2600" dirty="0" err="1">
                <a:latin typeface="Calibri" panose="020F0502020204030204" pitchFamily="34" charset="0"/>
                <a:cs typeface="Calibri" panose="020F0502020204030204" pitchFamily="34" charset="0"/>
              </a:rPr>
              <a:t>civis</a:t>
            </a:r>
            <a:r>
              <a:rPr lang="en-US" altLang="ja-JP" sz="2600" dirty="0">
                <a:latin typeface="Calibri" panose="020F0502020204030204" pitchFamily="34" charset="0"/>
                <a:cs typeface="Calibri" panose="020F0502020204030204" pitchFamily="34" charset="0"/>
              </a:rPr>
              <a:t> Romanus sum</a:t>
            </a:r>
            <a:r>
              <a:rPr lang="en-US" altLang="en-GB" sz="2600" dirty="0">
                <a:latin typeface="Calibri" panose="020F0502020204030204" pitchFamily="34" charset="0"/>
                <a:cs typeface="Calibri" panose="020F0502020204030204" pitchFamily="34" charset="0"/>
              </a:rPr>
              <a:t>”</a:t>
            </a:r>
            <a:r>
              <a:rPr lang="en-US" altLang="ja-JP" sz="2600" dirty="0">
                <a:latin typeface="Calibri" panose="020F0502020204030204" pitchFamily="34" charset="0"/>
                <a:cs typeface="Calibri" panose="020F0502020204030204" pitchFamily="34" charset="0"/>
              </a:rPr>
              <a:t>. Today, in the world of freedom, the proudest boast is </a:t>
            </a:r>
          </a:p>
          <a:p>
            <a:pPr>
              <a:buFontTx/>
              <a:buNone/>
            </a:pPr>
            <a:endParaRPr lang="en-US" altLang="nl-NL" sz="2000" b="1" dirty="0">
              <a:latin typeface="Calibri" panose="020F0502020204030204" pitchFamily="34" charset="0"/>
              <a:cs typeface="Calibri" panose="020F0502020204030204" pitchFamily="34" charset="0"/>
            </a:endParaRPr>
          </a:p>
          <a:p>
            <a:pPr>
              <a:buFontTx/>
              <a:buNone/>
            </a:pPr>
            <a:r>
              <a:rPr lang="en-US" altLang="en-GB" sz="2600" b="1" dirty="0">
                <a:latin typeface="Calibri" panose="020F0502020204030204" pitchFamily="34" charset="0"/>
                <a:cs typeface="Calibri" panose="020F0502020204030204" pitchFamily="34" charset="0"/>
              </a:rPr>
              <a:t>“</a:t>
            </a:r>
            <a:r>
              <a:rPr lang="en-US" altLang="ja-JP" sz="2600" b="1" dirty="0">
                <a:latin typeface="Calibri" panose="020F0502020204030204" pitchFamily="34" charset="0"/>
                <a:cs typeface="Calibri" panose="020F0502020204030204" pitchFamily="34" charset="0"/>
              </a:rPr>
              <a:t>Ich bin </a:t>
            </a:r>
            <a:r>
              <a:rPr lang="en-US" altLang="ja-JP" sz="2600" b="1" dirty="0" err="1">
                <a:latin typeface="Calibri" panose="020F0502020204030204" pitchFamily="34" charset="0"/>
                <a:cs typeface="Calibri" panose="020F0502020204030204" pitchFamily="34" charset="0"/>
              </a:rPr>
              <a:t>ein</a:t>
            </a:r>
            <a:r>
              <a:rPr lang="en-US" altLang="ja-JP" sz="2600" b="1" dirty="0">
                <a:latin typeface="Calibri" panose="020F0502020204030204" pitchFamily="34" charset="0"/>
                <a:cs typeface="Calibri" panose="020F0502020204030204" pitchFamily="34" charset="0"/>
              </a:rPr>
              <a:t> Berliner</a:t>
            </a:r>
            <a:r>
              <a:rPr lang="en-US" altLang="en-GB" sz="2600" b="1" dirty="0">
                <a:latin typeface="Calibri" panose="020F0502020204030204" pitchFamily="34" charset="0"/>
                <a:cs typeface="Calibri" panose="020F0502020204030204" pitchFamily="34" charset="0"/>
              </a:rPr>
              <a:t>”</a:t>
            </a:r>
            <a:r>
              <a:rPr lang="en-US" altLang="ja-JP" sz="2600" b="1" dirty="0">
                <a:latin typeface="Calibri" panose="020F0502020204030204" pitchFamily="34" charset="0"/>
                <a:cs typeface="Calibri" panose="020F0502020204030204" pitchFamily="34" charset="0"/>
              </a:rPr>
              <a:t>.</a:t>
            </a:r>
            <a:r>
              <a:rPr lang="en-US" altLang="en-GB" sz="2600" b="1" dirty="0">
                <a:latin typeface="Calibri" panose="020F0502020204030204" pitchFamily="34" charset="0"/>
                <a:cs typeface="Calibri" panose="020F0502020204030204" pitchFamily="34" charset="0"/>
              </a:rPr>
              <a:t>’</a:t>
            </a:r>
            <a:endParaRPr lang="nl-NL" altLang="ja-JP" sz="2600" dirty="0">
              <a:latin typeface="Calibri" panose="020F0502020204030204" pitchFamily="34" charset="0"/>
              <a:cs typeface="Calibri" panose="020F0502020204030204" pitchFamily="34" charset="0"/>
            </a:endParaRPr>
          </a:p>
          <a:p>
            <a:pPr>
              <a:buFontTx/>
              <a:buNone/>
            </a:pPr>
            <a:endParaRPr lang="nl-NL" altLang="nl-NL" sz="2400" dirty="0">
              <a:latin typeface="Calibri" panose="020F0502020204030204" pitchFamily="34" charset="0"/>
              <a:cs typeface="Calibri" panose="020F0502020204030204" pitchFamily="34" charset="0"/>
            </a:endParaRPr>
          </a:p>
          <a:p>
            <a:pPr>
              <a:buFontTx/>
              <a:buNone/>
            </a:pPr>
            <a:r>
              <a:rPr lang="en-US" altLang="nl-NL" sz="2400" dirty="0">
                <a:solidFill>
                  <a:srgbClr val="3C8C93"/>
                </a:solidFill>
                <a:latin typeface="Calibri" panose="020F0502020204030204" pitchFamily="34" charset="0"/>
                <a:cs typeface="Calibri" panose="020F0502020204030204" pitchFamily="34" charset="0"/>
              </a:rPr>
              <a:t>(J.F. Kennedy, 26 </a:t>
            </a:r>
            <a:r>
              <a:rPr lang="en-US" altLang="nl-NL" sz="2400" dirty="0" err="1">
                <a:solidFill>
                  <a:srgbClr val="3C8C93"/>
                </a:solidFill>
                <a:latin typeface="Calibri" panose="020F0502020204030204" pitchFamily="34" charset="0"/>
                <a:cs typeface="Calibri" panose="020F0502020204030204" pitchFamily="34" charset="0"/>
              </a:rPr>
              <a:t>juni</a:t>
            </a:r>
            <a:r>
              <a:rPr lang="en-US" altLang="nl-NL" sz="2400" dirty="0">
                <a:solidFill>
                  <a:srgbClr val="3C8C93"/>
                </a:solidFill>
                <a:latin typeface="Calibri" panose="020F0502020204030204" pitchFamily="34" charset="0"/>
                <a:cs typeface="Calibri" panose="020F0502020204030204" pitchFamily="34" charset="0"/>
              </a:rPr>
              <a:t> 1963)</a:t>
            </a:r>
          </a:p>
          <a:p>
            <a:pPr eaLnBrk="1" hangingPunct="1">
              <a:spcBef>
                <a:spcPct val="40000"/>
              </a:spcBef>
              <a:buFontTx/>
              <a:buNone/>
            </a:pPr>
            <a:endParaRPr lang="nl-NL" altLang="nl-NL" sz="2400" dirty="0">
              <a:latin typeface="Calibri" panose="020F0502020204030204" pitchFamily="34" charset="0"/>
              <a:cs typeface="Calibri" panose="020F0502020204030204" pitchFamily="34" charset="0"/>
            </a:endParaRPr>
          </a:p>
        </p:txBody>
      </p:sp>
      <p:sp>
        <p:nvSpPr>
          <p:cNvPr id="2" name="Titel 1"/>
          <p:cNvSpPr>
            <a:spLocks noGrp="1"/>
          </p:cNvSpPr>
          <p:nvPr>
            <p:ph type="title"/>
          </p:nvPr>
        </p:nvSpPr>
        <p:spPr>
          <a:xfrm>
            <a:off x="404665" y="476672"/>
            <a:ext cx="8334670" cy="432048"/>
          </a:xfrm>
        </p:spPr>
        <p:txBody>
          <a:bodyPr/>
          <a:lstStyle/>
          <a:p>
            <a:r>
              <a:rPr lang="nl-NL" sz="4000" dirty="0">
                <a:solidFill>
                  <a:schemeClr val="tx1"/>
                </a:solidFill>
                <a:latin typeface="Calibri" panose="020F0502020204030204" pitchFamily="34" charset="0"/>
              </a:rPr>
              <a:t>Ethos</a:t>
            </a:r>
            <a:endParaRPr lang="nl-NL" sz="4000" i="1" dirty="0">
              <a:solidFill>
                <a:schemeClr val="tx1"/>
              </a:solidFill>
              <a:latin typeface="Calibri" panose="020F0502020204030204" pitchFamily="34" charset="0"/>
            </a:endParaRPr>
          </a:p>
        </p:txBody>
      </p:sp>
      <p:pic>
        <p:nvPicPr>
          <p:cNvPr id="7" name="Picture 6" descr="kennedy-john-f-libraryJFKphoto_1">
            <a:extLst>
              <a:ext uri="{FF2B5EF4-FFF2-40B4-BE49-F238E27FC236}">
                <a16:creationId xmlns:a16="http://schemas.microsoft.com/office/drawing/2014/main" id="{1D8881C9-B95B-4917-A493-5D9E31D0A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210424" y="4005064"/>
            <a:ext cx="1970088" cy="2447925"/>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19550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B5306AAE-DCA2-498B-B8EC-2BC9F3127C9B}"/>
              </a:ext>
            </a:extLst>
          </p:cNvPr>
          <p:cNvSpPr txBox="1">
            <a:spLocks noChangeArrowheads="1"/>
          </p:cNvSpPr>
          <p:nvPr/>
        </p:nvSpPr>
        <p:spPr bwMode="auto">
          <a:xfrm>
            <a:off x="611188" y="1269206"/>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360363" indent="-360363">
              <a:spcBef>
                <a:spcPct val="40000"/>
              </a:spcBef>
              <a:buNone/>
            </a:pPr>
            <a:r>
              <a:rPr lang="nl-NL" dirty="0">
                <a:latin typeface="Calibri"/>
                <a:ea typeface="ＭＳ Ｐゴシック" charset="0"/>
                <a:cs typeface="Calibri"/>
              </a:rPr>
              <a:t>1.	Humor wordt vaak met pathos verbonden, maar wat is het verband tussen humor en </a:t>
            </a:r>
            <a:r>
              <a:rPr lang="nl-NL" i="1" dirty="0">
                <a:latin typeface="Calibri"/>
                <a:ea typeface="ＭＳ Ｐゴシック" charset="0"/>
                <a:cs typeface="Calibri"/>
              </a:rPr>
              <a:t>ethos</a:t>
            </a:r>
            <a:r>
              <a:rPr lang="nl-NL" dirty="0">
                <a:latin typeface="Calibri"/>
                <a:ea typeface="ＭＳ Ｐゴシック" charset="0"/>
                <a:cs typeface="Calibri"/>
              </a:rPr>
              <a:t>?</a:t>
            </a:r>
          </a:p>
          <a:p>
            <a:pPr eaLnBrk="1" hangingPunct="1">
              <a:spcBef>
                <a:spcPct val="40000"/>
              </a:spcBef>
              <a:buFontTx/>
              <a:buNone/>
            </a:pPr>
            <a:endParaRPr lang="nl-NL" altLang="nl-NL" sz="2000" dirty="0">
              <a:latin typeface="Calibri" panose="020F0502020204030204" pitchFamily="34" charset="0"/>
              <a:cs typeface="Calibri" panose="020F0502020204030204" pitchFamily="34" charset="0"/>
            </a:endParaRPr>
          </a:p>
        </p:txBody>
      </p:sp>
      <p:sp>
        <p:nvSpPr>
          <p:cNvPr id="2" name="Titel 1"/>
          <p:cNvSpPr>
            <a:spLocks noGrp="1"/>
          </p:cNvSpPr>
          <p:nvPr>
            <p:ph type="title"/>
          </p:nvPr>
        </p:nvSpPr>
        <p:spPr>
          <a:xfrm>
            <a:off x="404665" y="476672"/>
            <a:ext cx="8334670" cy="432048"/>
          </a:xfrm>
        </p:spPr>
        <p:txBody>
          <a:bodyPr/>
          <a:lstStyle/>
          <a:p>
            <a:r>
              <a:rPr lang="nl-NL" sz="4000" dirty="0">
                <a:solidFill>
                  <a:schemeClr val="tx1"/>
                </a:solidFill>
                <a:latin typeface="Calibri" panose="020F0502020204030204" pitchFamily="34" charset="0"/>
              </a:rPr>
              <a:t>Ethos &amp; humor</a:t>
            </a:r>
            <a:endParaRPr lang="nl-NL" sz="4000" i="1" dirty="0">
              <a:solidFill>
                <a:schemeClr val="tx1"/>
              </a:solidFill>
              <a:latin typeface="Calibri" panose="020F0502020204030204" pitchFamily="34" charset="0"/>
            </a:endParaRPr>
          </a:p>
        </p:txBody>
      </p:sp>
    </p:spTree>
    <p:extLst>
      <p:ext uri="{BB962C8B-B14F-4D97-AF65-F5344CB8AC3E}">
        <p14:creationId xmlns:p14="http://schemas.microsoft.com/office/powerpoint/2010/main" val="72666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B5306AAE-DCA2-498B-B8EC-2BC9F3127C9B}"/>
              </a:ext>
            </a:extLst>
          </p:cNvPr>
          <p:cNvSpPr txBox="1">
            <a:spLocks noChangeArrowheads="1"/>
          </p:cNvSpPr>
          <p:nvPr/>
        </p:nvSpPr>
        <p:spPr bwMode="auto">
          <a:xfrm>
            <a:off x="611188" y="98072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nl-NL" altLang="en-GB" dirty="0">
                <a:latin typeface="Calibri" panose="020F0502020204030204" pitchFamily="34" charset="0"/>
                <a:cs typeface="Calibri" panose="020F0502020204030204" pitchFamily="34" charset="0"/>
              </a:rPr>
              <a:t>Eigen ethos versterken (welwillend tonen)</a:t>
            </a:r>
            <a:endParaRPr lang="nl-NL" altLang="nl-NL" sz="2800" dirty="0">
              <a:latin typeface="Calibri" panose="020F0502020204030204" pitchFamily="34" charset="0"/>
              <a:cs typeface="Calibri" panose="020F0502020204030204" pitchFamily="34" charset="0"/>
            </a:endParaRPr>
          </a:p>
          <a:p>
            <a:pPr eaLnBrk="1" hangingPunct="1">
              <a:spcBef>
                <a:spcPct val="40000"/>
              </a:spcBef>
              <a:buFontTx/>
              <a:buNone/>
            </a:pPr>
            <a:endParaRPr lang="nl-NL" altLang="nl-NL" sz="2000" dirty="0">
              <a:latin typeface="Calibri" panose="020F0502020204030204" pitchFamily="34" charset="0"/>
              <a:cs typeface="Calibri" panose="020F0502020204030204" pitchFamily="34" charset="0"/>
            </a:endParaRPr>
          </a:p>
        </p:txBody>
      </p:sp>
      <p:sp>
        <p:nvSpPr>
          <p:cNvPr id="2" name="Titel 1"/>
          <p:cNvSpPr>
            <a:spLocks noGrp="1"/>
          </p:cNvSpPr>
          <p:nvPr>
            <p:ph type="title"/>
          </p:nvPr>
        </p:nvSpPr>
        <p:spPr>
          <a:xfrm>
            <a:off x="404665" y="476672"/>
            <a:ext cx="8334670" cy="432048"/>
          </a:xfrm>
        </p:spPr>
        <p:txBody>
          <a:bodyPr/>
          <a:lstStyle/>
          <a:p>
            <a:r>
              <a:rPr lang="nl-NL" sz="4000" dirty="0">
                <a:solidFill>
                  <a:schemeClr val="tx1"/>
                </a:solidFill>
                <a:latin typeface="Calibri" panose="020F0502020204030204" pitchFamily="34" charset="0"/>
              </a:rPr>
              <a:t>Ethos &amp; humor</a:t>
            </a:r>
            <a:endParaRPr lang="nl-NL" sz="4000" i="1" dirty="0">
              <a:solidFill>
                <a:schemeClr val="tx1"/>
              </a:solidFill>
              <a:latin typeface="Calibri" panose="020F0502020204030204" pitchFamily="34" charset="0"/>
            </a:endParaRPr>
          </a:p>
        </p:txBody>
      </p:sp>
      <p:pic>
        <p:nvPicPr>
          <p:cNvPr id="4" name="Onlinemedia 3" title="Hilariteit met Jetten en Van der Staaij tijdens #APB2020">
            <a:hlinkClick r:id="" action="ppaction://media"/>
            <a:extLst>
              <a:ext uri="{FF2B5EF4-FFF2-40B4-BE49-F238E27FC236}">
                <a16:creationId xmlns:a16="http://schemas.microsoft.com/office/drawing/2014/main" id="{CB2D4ED6-779C-4743-97DE-00928B8FDE8F}"/>
              </a:ext>
            </a:extLst>
          </p:cNvPr>
          <p:cNvPicPr>
            <a:picLocks noRot="1" noChangeAspect="1"/>
          </p:cNvPicPr>
          <p:nvPr>
            <a:videoFile r:link="rId1"/>
          </p:nvPr>
        </p:nvPicPr>
        <p:blipFill>
          <a:blip r:embed="rId4"/>
          <a:stretch>
            <a:fillRect/>
          </a:stretch>
        </p:blipFill>
        <p:spPr>
          <a:xfrm>
            <a:off x="611188" y="1628800"/>
            <a:ext cx="7942262" cy="4487378"/>
          </a:xfrm>
          <a:prstGeom prst="rect">
            <a:avLst/>
          </a:prstGeom>
        </p:spPr>
      </p:pic>
      <p:sp>
        <p:nvSpPr>
          <p:cNvPr id="7" name="Tekstvak 6">
            <a:extLst>
              <a:ext uri="{FF2B5EF4-FFF2-40B4-BE49-F238E27FC236}">
                <a16:creationId xmlns:a16="http://schemas.microsoft.com/office/drawing/2014/main" id="{70E1969A-C7CD-4219-9CDC-722FB0374583}"/>
              </a:ext>
            </a:extLst>
          </p:cNvPr>
          <p:cNvSpPr txBox="1"/>
          <p:nvPr/>
        </p:nvSpPr>
        <p:spPr>
          <a:xfrm>
            <a:off x="416706" y="6057610"/>
            <a:ext cx="5709642" cy="369332"/>
          </a:xfrm>
          <a:prstGeom prst="rect">
            <a:avLst/>
          </a:prstGeom>
          <a:noFill/>
        </p:spPr>
        <p:txBody>
          <a:bodyPr wrap="square">
            <a:spAutoFit/>
          </a:bodyPr>
          <a:lstStyle/>
          <a:p>
            <a:r>
              <a:rPr lang="nl-NL" dirty="0"/>
              <a:t>https://www.youtube.com/watch?v=hYttOcpl2eQ</a:t>
            </a:r>
          </a:p>
        </p:txBody>
      </p:sp>
    </p:spTree>
    <p:extLst>
      <p:ext uri="{BB962C8B-B14F-4D97-AF65-F5344CB8AC3E}">
        <p14:creationId xmlns:p14="http://schemas.microsoft.com/office/powerpoint/2010/main" val="3946617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Vandaag</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196753"/>
            <a:ext cx="827179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Imago (ethos) &amp; emotie (pathos)</a:t>
            </a:r>
          </a:p>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Bespreking opdrachten</a:t>
            </a:r>
          </a:p>
        </p:txBody>
      </p:sp>
    </p:spTree>
    <p:extLst>
      <p:ext uri="{BB962C8B-B14F-4D97-AF65-F5344CB8AC3E}">
        <p14:creationId xmlns:p14="http://schemas.microsoft.com/office/powerpoint/2010/main" val="2457101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B5306AAE-DCA2-498B-B8EC-2BC9F3127C9B}"/>
              </a:ext>
            </a:extLst>
          </p:cNvPr>
          <p:cNvSpPr txBox="1">
            <a:spLocks noChangeArrowheads="1"/>
          </p:cNvSpPr>
          <p:nvPr/>
        </p:nvSpPr>
        <p:spPr bwMode="auto">
          <a:xfrm>
            <a:off x="611188" y="1269206"/>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514350" indent="-514350">
              <a:spcBef>
                <a:spcPct val="40000"/>
              </a:spcBef>
              <a:buAutoNum type="arabicPeriod"/>
            </a:pPr>
            <a:r>
              <a:rPr lang="nl-NL" dirty="0">
                <a:solidFill>
                  <a:schemeClr val="bg1">
                    <a:lumMod val="65000"/>
                  </a:schemeClr>
                </a:solidFill>
                <a:latin typeface="Calibri"/>
                <a:ea typeface="ＭＳ Ｐゴシック" charset="0"/>
                <a:cs typeface="Calibri"/>
              </a:rPr>
              <a:t>Humor wordt vaak met pathos verbonden, maar wat is het verband tussen humor en </a:t>
            </a:r>
            <a:r>
              <a:rPr lang="nl-NL" i="1" dirty="0">
                <a:solidFill>
                  <a:schemeClr val="bg1">
                    <a:lumMod val="65000"/>
                  </a:schemeClr>
                </a:solidFill>
                <a:latin typeface="Calibri"/>
                <a:ea typeface="ＭＳ Ｐゴシック" charset="0"/>
                <a:cs typeface="Calibri"/>
              </a:rPr>
              <a:t>ethos</a:t>
            </a:r>
            <a:r>
              <a:rPr lang="nl-NL" dirty="0">
                <a:solidFill>
                  <a:schemeClr val="bg1">
                    <a:lumMod val="65000"/>
                  </a:schemeClr>
                </a:solidFill>
                <a:latin typeface="Calibri"/>
                <a:ea typeface="ＭＳ Ｐゴシック" charset="0"/>
                <a:cs typeface="Calibri"/>
              </a:rPr>
              <a:t>?</a:t>
            </a:r>
          </a:p>
          <a:p>
            <a:pPr marL="514350" indent="-514350">
              <a:spcBef>
                <a:spcPct val="40000"/>
              </a:spcBef>
              <a:buAutoNum type="arabicPeriod"/>
            </a:pPr>
            <a:r>
              <a:rPr lang="nl-NL" dirty="0">
                <a:latin typeface="Calibri"/>
                <a:ea typeface="ＭＳ Ｐゴシック" charset="0"/>
                <a:cs typeface="Calibri"/>
              </a:rPr>
              <a:t>Waarom kan humor ook gevaarlijk zijn?</a:t>
            </a:r>
          </a:p>
          <a:p>
            <a:pPr eaLnBrk="1" hangingPunct="1">
              <a:spcBef>
                <a:spcPct val="40000"/>
              </a:spcBef>
              <a:buFontTx/>
              <a:buNone/>
            </a:pPr>
            <a:endParaRPr lang="nl-NL" altLang="nl-NL" sz="2000" dirty="0">
              <a:latin typeface="Calibri" panose="020F0502020204030204" pitchFamily="34" charset="0"/>
              <a:cs typeface="Calibri" panose="020F0502020204030204" pitchFamily="34" charset="0"/>
            </a:endParaRPr>
          </a:p>
        </p:txBody>
      </p:sp>
      <p:sp>
        <p:nvSpPr>
          <p:cNvPr id="2" name="Titel 1"/>
          <p:cNvSpPr>
            <a:spLocks noGrp="1"/>
          </p:cNvSpPr>
          <p:nvPr>
            <p:ph type="title"/>
          </p:nvPr>
        </p:nvSpPr>
        <p:spPr>
          <a:xfrm>
            <a:off x="404665" y="476672"/>
            <a:ext cx="8334670" cy="432048"/>
          </a:xfrm>
        </p:spPr>
        <p:txBody>
          <a:bodyPr/>
          <a:lstStyle/>
          <a:p>
            <a:r>
              <a:rPr lang="nl-NL" sz="4000" dirty="0">
                <a:solidFill>
                  <a:schemeClr val="tx1"/>
                </a:solidFill>
                <a:latin typeface="Calibri" panose="020F0502020204030204" pitchFamily="34" charset="0"/>
              </a:rPr>
              <a:t>Ethos &amp; humor</a:t>
            </a:r>
            <a:endParaRPr lang="nl-NL" sz="4000" i="1" dirty="0">
              <a:solidFill>
                <a:schemeClr val="tx1"/>
              </a:solidFill>
              <a:latin typeface="Calibri" panose="020F0502020204030204" pitchFamily="34" charset="0"/>
            </a:endParaRPr>
          </a:p>
        </p:txBody>
      </p:sp>
    </p:spTree>
    <p:extLst>
      <p:ext uri="{BB962C8B-B14F-4D97-AF65-F5344CB8AC3E}">
        <p14:creationId xmlns:p14="http://schemas.microsoft.com/office/powerpoint/2010/main" val="3989703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B5306AAE-DCA2-498B-B8EC-2BC9F3127C9B}"/>
              </a:ext>
            </a:extLst>
          </p:cNvPr>
          <p:cNvSpPr txBox="1">
            <a:spLocks noChangeArrowheads="1"/>
          </p:cNvSpPr>
          <p:nvPr/>
        </p:nvSpPr>
        <p:spPr bwMode="auto">
          <a:xfrm>
            <a:off x="611188" y="1124744"/>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40000"/>
              </a:spcBef>
              <a:buFontTx/>
              <a:buNone/>
            </a:pPr>
            <a:r>
              <a:rPr lang="nl-NL" altLang="nl-NL" sz="2800" dirty="0">
                <a:solidFill>
                  <a:schemeClr val="accent3"/>
                </a:solidFill>
                <a:latin typeface="Calibri" panose="020F0502020204030204" pitchFamily="34" charset="0"/>
                <a:cs typeface="Calibri" panose="020F0502020204030204" pitchFamily="34" charset="0"/>
              </a:rPr>
              <a:t>Afbreuk aan eigen ethos…</a:t>
            </a:r>
          </a:p>
        </p:txBody>
      </p:sp>
      <p:sp>
        <p:nvSpPr>
          <p:cNvPr id="2" name="Titel 1"/>
          <p:cNvSpPr>
            <a:spLocks noGrp="1"/>
          </p:cNvSpPr>
          <p:nvPr>
            <p:ph type="title"/>
          </p:nvPr>
        </p:nvSpPr>
        <p:spPr>
          <a:xfrm>
            <a:off x="404665" y="476672"/>
            <a:ext cx="8334670" cy="432048"/>
          </a:xfrm>
        </p:spPr>
        <p:txBody>
          <a:bodyPr/>
          <a:lstStyle/>
          <a:p>
            <a:r>
              <a:rPr lang="nl-NL" sz="4000" dirty="0">
                <a:solidFill>
                  <a:schemeClr val="tx1"/>
                </a:solidFill>
                <a:latin typeface="Calibri" panose="020F0502020204030204" pitchFamily="34" charset="0"/>
              </a:rPr>
              <a:t>Ethos &amp; humor</a:t>
            </a:r>
            <a:endParaRPr lang="nl-NL" sz="4000" i="1" dirty="0">
              <a:solidFill>
                <a:schemeClr val="tx1"/>
              </a:solidFill>
              <a:latin typeface="Calibri" panose="020F0502020204030204" pitchFamily="34" charset="0"/>
            </a:endParaRPr>
          </a:p>
        </p:txBody>
      </p:sp>
      <p:pic>
        <p:nvPicPr>
          <p:cNvPr id="4" name="Onlinemedia 3" title="Grap Rutte in debat valt verkeerd">
            <a:hlinkClick r:id="" action="ppaction://media"/>
            <a:extLst>
              <a:ext uri="{FF2B5EF4-FFF2-40B4-BE49-F238E27FC236}">
                <a16:creationId xmlns:a16="http://schemas.microsoft.com/office/drawing/2014/main" id="{63B25649-3236-40AA-8399-99EBC7549FB8}"/>
              </a:ext>
            </a:extLst>
          </p:cNvPr>
          <p:cNvPicPr>
            <a:picLocks noRot="1" noChangeAspect="1"/>
          </p:cNvPicPr>
          <p:nvPr>
            <a:videoFile r:link="rId1"/>
          </p:nvPr>
        </p:nvPicPr>
        <p:blipFill>
          <a:blip r:embed="rId4"/>
          <a:stretch>
            <a:fillRect/>
          </a:stretch>
        </p:blipFill>
        <p:spPr>
          <a:xfrm>
            <a:off x="709067" y="1772816"/>
            <a:ext cx="7725866" cy="4365114"/>
          </a:xfrm>
          <a:prstGeom prst="rect">
            <a:avLst/>
          </a:prstGeom>
        </p:spPr>
      </p:pic>
      <p:sp>
        <p:nvSpPr>
          <p:cNvPr id="7" name="Tekstvak 6">
            <a:extLst>
              <a:ext uri="{FF2B5EF4-FFF2-40B4-BE49-F238E27FC236}">
                <a16:creationId xmlns:a16="http://schemas.microsoft.com/office/drawing/2014/main" id="{77A3A85F-8D7B-4D71-9E20-3F739DB3A3A0}"/>
              </a:ext>
            </a:extLst>
          </p:cNvPr>
          <p:cNvSpPr txBox="1"/>
          <p:nvPr/>
        </p:nvSpPr>
        <p:spPr>
          <a:xfrm>
            <a:off x="709067" y="6137930"/>
            <a:ext cx="5886400" cy="369332"/>
          </a:xfrm>
          <a:prstGeom prst="rect">
            <a:avLst/>
          </a:prstGeom>
          <a:noFill/>
        </p:spPr>
        <p:txBody>
          <a:bodyPr wrap="square">
            <a:spAutoFit/>
          </a:bodyPr>
          <a:lstStyle/>
          <a:p>
            <a:r>
              <a:rPr lang="nl-NL" dirty="0"/>
              <a:t>https://www.youtube.com/watch?v=FibIVz6Rjg0</a:t>
            </a:r>
          </a:p>
        </p:txBody>
      </p:sp>
    </p:spTree>
    <p:extLst>
      <p:ext uri="{BB962C8B-B14F-4D97-AF65-F5344CB8AC3E}">
        <p14:creationId xmlns:p14="http://schemas.microsoft.com/office/powerpoint/2010/main" val="357932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4665" y="476672"/>
            <a:ext cx="8334670" cy="432048"/>
          </a:xfrm>
        </p:spPr>
        <p:txBody>
          <a:bodyPr/>
          <a:lstStyle/>
          <a:p>
            <a:r>
              <a:rPr lang="nl-NL" sz="4000" dirty="0">
                <a:solidFill>
                  <a:schemeClr val="tx1"/>
                </a:solidFill>
                <a:latin typeface="Calibri" panose="020F0502020204030204" pitchFamily="34" charset="0"/>
              </a:rPr>
              <a:t>Ethos &amp; humor</a:t>
            </a:r>
            <a:endParaRPr lang="nl-NL" sz="4000" i="1" dirty="0">
              <a:solidFill>
                <a:schemeClr val="tx1"/>
              </a:solidFill>
              <a:latin typeface="Calibri" panose="020F0502020204030204" pitchFamily="34" charset="0"/>
            </a:endParaRPr>
          </a:p>
        </p:txBody>
      </p:sp>
      <p:pic>
        <p:nvPicPr>
          <p:cNvPr id="1026" name="Picture 2" descr="Jolande Sap? KPN kan beter meteen de stekker eruit trekken'">
            <a:hlinkClick r:id="rId3"/>
            <a:extLst>
              <a:ext uri="{FF2B5EF4-FFF2-40B4-BE49-F238E27FC236}">
                <a16:creationId xmlns:a16="http://schemas.microsoft.com/office/drawing/2014/main" id="{D75CAA56-573A-4D94-B9CE-273C76BD1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5" y="1601269"/>
            <a:ext cx="8334670" cy="4708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299F88B-3093-45AC-A1BC-7E361E3C0181}"/>
              </a:ext>
            </a:extLst>
          </p:cNvPr>
          <p:cNvSpPr txBox="1">
            <a:spLocks noChangeArrowheads="1"/>
          </p:cNvSpPr>
          <p:nvPr/>
        </p:nvSpPr>
        <p:spPr bwMode="auto">
          <a:xfrm>
            <a:off x="611188" y="1124744"/>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40000"/>
              </a:spcBef>
              <a:buFontTx/>
              <a:buNone/>
            </a:pPr>
            <a:r>
              <a:rPr lang="nl-NL" altLang="nl-NL" sz="2800" dirty="0">
                <a:solidFill>
                  <a:schemeClr val="accent3"/>
                </a:solidFill>
                <a:latin typeface="Calibri" panose="020F0502020204030204" pitchFamily="34" charset="0"/>
                <a:cs typeface="Calibri" panose="020F0502020204030204" pitchFamily="34" charset="0"/>
              </a:rPr>
              <a:t>Afbreuk aan eigen ethos…</a:t>
            </a:r>
          </a:p>
        </p:txBody>
      </p:sp>
      <p:sp>
        <p:nvSpPr>
          <p:cNvPr id="9" name="Tekstvak 8">
            <a:extLst>
              <a:ext uri="{FF2B5EF4-FFF2-40B4-BE49-F238E27FC236}">
                <a16:creationId xmlns:a16="http://schemas.microsoft.com/office/drawing/2014/main" id="{21002103-B9D8-4E99-9B58-0BF81C1027A6}"/>
              </a:ext>
            </a:extLst>
          </p:cNvPr>
          <p:cNvSpPr txBox="1"/>
          <p:nvPr/>
        </p:nvSpPr>
        <p:spPr>
          <a:xfrm>
            <a:off x="611188" y="5912011"/>
            <a:ext cx="4572000" cy="369332"/>
          </a:xfrm>
          <a:prstGeom prst="rect">
            <a:avLst/>
          </a:prstGeom>
          <a:noFill/>
        </p:spPr>
        <p:txBody>
          <a:bodyPr wrap="square">
            <a:spAutoFit/>
          </a:bodyPr>
          <a:lstStyle/>
          <a:p>
            <a:r>
              <a:rPr lang="nl-NL" dirty="0">
                <a:solidFill>
                  <a:schemeClr val="bg1">
                    <a:lumMod val="95000"/>
                  </a:schemeClr>
                </a:solidFill>
              </a:rPr>
              <a:t>https://youtu.be/9snqPQ1LqVQ</a:t>
            </a:r>
          </a:p>
        </p:txBody>
      </p:sp>
    </p:spTree>
    <p:extLst>
      <p:ext uri="{BB962C8B-B14F-4D97-AF65-F5344CB8AC3E}">
        <p14:creationId xmlns:p14="http://schemas.microsoft.com/office/powerpoint/2010/main" val="3296079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7">
            <a:extLst>
              <a:ext uri="{FF2B5EF4-FFF2-40B4-BE49-F238E27FC236}">
                <a16:creationId xmlns:a16="http://schemas.microsoft.com/office/drawing/2014/main" id="{78450F5D-3DD2-40F1-BDC8-CD3E816A1E4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581128"/>
            <a:ext cx="2818218" cy="187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Pathos</a:t>
            </a:r>
            <a:endParaRPr lang="nl-NL" sz="4000" i="1" dirty="0">
              <a:solidFill>
                <a:schemeClr val="tx1"/>
              </a:solidFill>
              <a:latin typeface="Calibri" panose="020F0502020204030204" pitchFamily="34" charset="0"/>
            </a:endParaRPr>
          </a:p>
        </p:txBody>
      </p:sp>
      <p:sp>
        <p:nvSpPr>
          <p:cNvPr id="5" name="Rectangle 7">
            <a:extLst>
              <a:ext uri="{FF2B5EF4-FFF2-40B4-BE49-F238E27FC236}">
                <a16:creationId xmlns:a16="http://schemas.microsoft.com/office/drawing/2014/main" id="{045E4D38-7FA0-4A27-8A98-517DFF68F9CE}"/>
              </a:ext>
            </a:extLst>
          </p:cNvPr>
          <p:cNvSpPr txBox="1">
            <a:spLocks noChangeArrowheads="1"/>
          </p:cNvSpPr>
          <p:nvPr/>
        </p:nvSpPr>
        <p:spPr bwMode="auto">
          <a:xfrm>
            <a:off x="404665" y="960367"/>
            <a:ext cx="8334670"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nl-NL" altLang="en-NL" sz="2800" dirty="0">
                <a:latin typeface="Calibri" panose="020F0502020204030204" pitchFamily="34" charset="0"/>
                <a:cs typeface="Calibri" panose="020F0502020204030204" pitchFamily="34" charset="0"/>
              </a:rPr>
              <a:t>‘Gevoelens zijn dingen waardoor mensen een ommekeer doormaken en daardoor tot verschillende oordelen komen, en die gepaard gaan met pijn of genot. Voorbeelden zijn boosheid, medelijden, angst en al dergelijke, en hun tegendelen. De analyse van elk van deze gevoelens vraagt om een driedeling, bijvoorbeeld in geval van boosheid: </a:t>
            </a:r>
            <a:r>
              <a:rPr lang="nl-NL" altLang="en-NL" sz="2800" b="1" dirty="0">
                <a:solidFill>
                  <a:schemeClr val="bg2">
                    <a:lumMod val="60000"/>
                    <a:lumOff val="40000"/>
                  </a:schemeClr>
                </a:solidFill>
                <a:latin typeface="Calibri" panose="020F0502020204030204" pitchFamily="34" charset="0"/>
                <a:cs typeface="Calibri" panose="020F0502020204030204" pitchFamily="34" charset="0"/>
              </a:rPr>
              <a:t>(1) </a:t>
            </a:r>
            <a:r>
              <a:rPr lang="nl-NL" altLang="en-NL" sz="2800" dirty="0">
                <a:latin typeface="Calibri" panose="020F0502020204030204" pitchFamily="34" charset="0"/>
                <a:cs typeface="Calibri" panose="020F0502020204030204" pitchFamily="34" charset="0"/>
              </a:rPr>
              <a:t>hoe zijn deze boze mensen gestemd, </a:t>
            </a:r>
            <a:r>
              <a:rPr lang="nl-NL" altLang="en-NL" sz="2800" b="1" dirty="0">
                <a:solidFill>
                  <a:schemeClr val="bg2">
                    <a:lumMod val="60000"/>
                    <a:lumOff val="40000"/>
                  </a:schemeClr>
                </a:solidFill>
                <a:latin typeface="Calibri" panose="020F0502020204030204" pitchFamily="34" charset="0"/>
                <a:cs typeface="Calibri" panose="020F0502020204030204" pitchFamily="34" charset="0"/>
              </a:rPr>
              <a:t>(2) </a:t>
            </a:r>
            <a:r>
              <a:rPr lang="nl-NL" altLang="en-NL" sz="2800" dirty="0">
                <a:latin typeface="Calibri" panose="020F0502020204030204" pitchFamily="34" charset="0"/>
                <a:cs typeface="Calibri" panose="020F0502020204030204" pitchFamily="34" charset="0"/>
              </a:rPr>
              <a:t>op wat voor personen zijn mensen gewoonlijk boos, </a:t>
            </a:r>
            <a:r>
              <a:rPr lang="nl-NL" altLang="en-NL" sz="2800" b="1" dirty="0">
                <a:solidFill>
                  <a:schemeClr val="bg2">
                    <a:lumMod val="60000"/>
                    <a:lumOff val="40000"/>
                  </a:schemeClr>
                </a:solidFill>
                <a:latin typeface="Calibri" panose="020F0502020204030204" pitchFamily="34" charset="0"/>
                <a:cs typeface="Calibri" panose="020F0502020204030204" pitchFamily="34" charset="0"/>
              </a:rPr>
              <a:t>(3) </a:t>
            </a:r>
            <a:r>
              <a:rPr lang="nl-NL" altLang="en-NL" sz="2800" dirty="0">
                <a:latin typeface="Calibri" panose="020F0502020204030204" pitchFamily="34" charset="0"/>
                <a:cs typeface="Calibri" panose="020F0502020204030204" pitchFamily="34" charset="0"/>
              </a:rPr>
              <a:t>en om wat voor redenen? Als we maar één of twee van deze drie elementen </a:t>
            </a:r>
          </a:p>
          <a:p>
            <a:pPr>
              <a:defRPr/>
            </a:pPr>
            <a:r>
              <a:rPr lang="nl-NL" altLang="en-NL" sz="2800" dirty="0">
                <a:latin typeface="Calibri" panose="020F0502020204030204" pitchFamily="34" charset="0"/>
                <a:cs typeface="Calibri" panose="020F0502020204030204" pitchFamily="34" charset="0"/>
              </a:rPr>
              <a:t>beheersen zal het niet lukken boosheid op te</a:t>
            </a:r>
          </a:p>
          <a:p>
            <a:pPr>
              <a:defRPr/>
            </a:pPr>
            <a:r>
              <a:rPr lang="nl-NL" altLang="en-NL" sz="2800" dirty="0">
                <a:latin typeface="Calibri" panose="020F0502020204030204" pitchFamily="34" charset="0"/>
                <a:cs typeface="Calibri" panose="020F0502020204030204" pitchFamily="34" charset="0"/>
              </a:rPr>
              <a:t>wekken, en zo ook met andere gevoelens.’ </a:t>
            </a:r>
          </a:p>
          <a:p>
            <a:pPr>
              <a:defRPr/>
            </a:pPr>
            <a:r>
              <a:rPr lang="nl-NL" altLang="en-NL" dirty="0">
                <a:latin typeface="Calibri" panose="020F0502020204030204" pitchFamily="34" charset="0"/>
                <a:cs typeface="Calibri" panose="020F0502020204030204" pitchFamily="34" charset="0"/>
              </a:rPr>
              <a:t>(Aristoteles, </a:t>
            </a:r>
            <a:r>
              <a:rPr lang="nl-NL" altLang="en-NL" i="1" dirty="0" err="1">
                <a:latin typeface="Calibri" panose="020F0502020204030204" pitchFamily="34" charset="0"/>
                <a:cs typeface="Calibri" panose="020F0502020204030204" pitchFamily="34" charset="0"/>
              </a:rPr>
              <a:t>Rhetorica</a:t>
            </a:r>
            <a:r>
              <a:rPr lang="nl-NL" altLang="en-NL" dirty="0">
                <a:latin typeface="Calibri" panose="020F0502020204030204" pitchFamily="34" charset="0"/>
                <a:cs typeface="Calibri" panose="020F0502020204030204" pitchFamily="34" charset="0"/>
              </a:rPr>
              <a:t>, 1378a20-27)</a:t>
            </a:r>
          </a:p>
        </p:txBody>
      </p:sp>
    </p:spTree>
    <p:extLst>
      <p:ext uri="{BB962C8B-B14F-4D97-AF65-F5344CB8AC3E}">
        <p14:creationId xmlns:p14="http://schemas.microsoft.com/office/powerpoint/2010/main" val="2201543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7">
            <a:extLst>
              <a:ext uri="{FF2B5EF4-FFF2-40B4-BE49-F238E27FC236}">
                <a16:creationId xmlns:a16="http://schemas.microsoft.com/office/drawing/2014/main" id="{F78CFEF0-E322-42D3-BAFF-7E5A9FA1D6C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4581128"/>
            <a:ext cx="2818218" cy="187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Pathos</a:t>
            </a:r>
            <a:endParaRPr lang="nl-NL" sz="4000" i="1" dirty="0">
              <a:solidFill>
                <a:schemeClr val="tx1"/>
              </a:solidFill>
              <a:latin typeface="Calibri" panose="020F0502020204030204" pitchFamily="34" charset="0"/>
            </a:endParaRPr>
          </a:p>
        </p:txBody>
      </p:sp>
      <p:sp>
        <p:nvSpPr>
          <p:cNvPr id="5" name="Rectangle 7">
            <a:extLst>
              <a:ext uri="{FF2B5EF4-FFF2-40B4-BE49-F238E27FC236}">
                <a16:creationId xmlns:a16="http://schemas.microsoft.com/office/drawing/2014/main" id="{045E4D38-7FA0-4A27-8A98-517DFF68F9CE}"/>
              </a:ext>
            </a:extLst>
          </p:cNvPr>
          <p:cNvSpPr txBox="1">
            <a:spLocks noChangeArrowheads="1"/>
          </p:cNvSpPr>
          <p:nvPr/>
        </p:nvSpPr>
        <p:spPr bwMode="auto">
          <a:xfrm>
            <a:off x="600869" y="1052736"/>
            <a:ext cx="8138466"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defRPr/>
            </a:pPr>
            <a:r>
              <a:rPr lang="nl-NL" altLang="en-NL" sz="2800" b="1" dirty="0">
                <a:latin typeface="Calibri" panose="020F0502020204030204" pitchFamily="34" charset="0"/>
                <a:cs typeface="Calibri" panose="020F0502020204030204" pitchFamily="34" charset="0"/>
              </a:rPr>
              <a:t>Drie aspecten:</a:t>
            </a:r>
          </a:p>
          <a:p>
            <a:pPr marL="231775" indent="-231775">
              <a:spcBef>
                <a:spcPct val="20000"/>
              </a:spcBef>
              <a:buFontTx/>
              <a:buChar char="-"/>
              <a:defRPr/>
            </a:pPr>
            <a:r>
              <a:rPr lang="nl-NL" altLang="en-NL" sz="2800" b="1" dirty="0">
                <a:solidFill>
                  <a:schemeClr val="bg2">
                    <a:lumMod val="60000"/>
                    <a:lumOff val="40000"/>
                  </a:schemeClr>
                </a:solidFill>
                <a:latin typeface="Calibri" panose="020F0502020204030204" pitchFamily="34" charset="0"/>
                <a:cs typeface="Calibri" panose="020F0502020204030204" pitchFamily="34" charset="0"/>
              </a:rPr>
              <a:t>Zender</a:t>
            </a:r>
            <a:r>
              <a:rPr lang="nl-NL" altLang="en-NL" sz="2800" dirty="0">
                <a:latin typeface="Calibri" panose="020F0502020204030204" pitchFamily="34" charset="0"/>
                <a:cs typeface="Calibri" panose="020F0502020204030204" pitchFamily="34" charset="0"/>
              </a:rPr>
              <a:t>: </a:t>
            </a:r>
            <a:r>
              <a:rPr lang="nl-NL" altLang="en-NL" sz="2800" dirty="0">
                <a:solidFill>
                  <a:schemeClr val="accent3"/>
                </a:solidFill>
                <a:latin typeface="Calibri" panose="020F0502020204030204" pitchFamily="34" charset="0"/>
                <a:cs typeface="Calibri" panose="020F0502020204030204" pitchFamily="34" charset="0"/>
              </a:rPr>
              <a:t>wie roept de emoties op? </a:t>
            </a:r>
            <a:r>
              <a:rPr lang="nl-NL" altLang="en-NL" sz="2800" dirty="0">
                <a:latin typeface="Calibri" panose="020F0502020204030204" pitchFamily="34" charset="0"/>
                <a:cs typeface="Calibri" panose="020F0502020204030204" pitchFamily="34" charset="0"/>
              </a:rPr>
              <a:t>Spreker moet zichzelf of de persoon in kwestie zo presenteren dat de beoogde emoties worden opgeroepen (bv. leeftijd, karakter, positie, herkomst)</a:t>
            </a:r>
          </a:p>
          <a:p>
            <a:pPr marL="231775" indent="-231775">
              <a:spcBef>
                <a:spcPct val="20000"/>
              </a:spcBef>
              <a:buFontTx/>
              <a:buChar char="-"/>
              <a:defRPr/>
            </a:pPr>
            <a:r>
              <a:rPr lang="nl-NL" altLang="en-NL" sz="2800" b="1" dirty="0">
                <a:solidFill>
                  <a:schemeClr val="bg2">
                    <a:lumMod val="60000"/>
                    <a:lumOff val="40000"/>
                  </a:schemeClr>
                </a:solidFill>
                <a:latin typeface="Calibri" panose="020F0502020204030204" pitchFamily="34" charset="0"/>
                <a:cs typeface="Calibri" panose="020F0502020204030204" pitchFamily="34" charset="0"/>
              </a:rPr>
              <a:t>Ontvanger</a:t>
            </a:r>
            <a:r>
              <a:rPr lang="nl-NL" altLang="en-NL" sz="2800" dirty="0">
                <a:latin typeface="Calibri" panose="020F0502020204030204" pitchFamily="34" charset="0"/>
                <a:cs typeface="Calibri" panose="020F0502020204030204" pitchFamily="34" charset="0"/>
              </a:rPr>
              <a:t>: </a:t>
            </a:r>
            <a:r>
              <a:rPr lang="nl-NL" altLang="en-NL" sz="2800" dirty="0">
                <a:solidFill>
                  <a:schemeClr val="accent3"/>
                </a:solidFill>
                <a:latin typeface="Calibri" panose="020F0502020204030204" pitchFamily="34" charset="0"/>
                <a:cs typeface="Calibri" panose="020F0502020204030204" pitchFamily="34" charset="0"/>
              </a:rPr>
              <a:t>bij wie worden de emoties opgeroepen? </a:t>
            </a:r>
            <a:r>
              <a:rPr lang="nl-NL" altLang="en-NL" sz="2800" dirty="0">
                <a:latin typeface="Calibri" panose="020F0502020204030204" pitchFamily="34" charset="0"/>
                <a:cs typeface="Calibri" panose="020F0502020204030204" pitchFamily="34" charset="0"/>
              </a:rPr>
              <a:t>Moeten aansluiten bij de belevingswereld van publiek. </a:t>
            </a:r>
          </a:p>
          <a:p>
            <a:pPr marL="231775" indent="-231775">
              <a:spcBef>
                <a:spcPct val="20000"/>
              </a:spcBef>
              <a:buFontTx/>
              <a:buChar char="-"/>
              <a:defRPr/>
            </a:pPr>
            <a:r>
              <a:rPr lang="nl-NL" altLang="en-NL" sz="2800" b="1" dirty="0">
                <a:solidFill>
                  <a:schemeClr val="bg2">
                    <a:lumMod val="60000"/>
                    <a:lumOff val="40000"/>
                  </a:schemeClr>
                </a:solidFill>
                <a:latin typeface="Calibri" panose="020F0502020204030204" pitchFamily="34" charset="0"/>
                <a:cs typeface="Calibri" panose="020F0502020204030204" pitchFamily="34" charset="0"/>
              </a:rPr>
              <a:t>Onderwerp</a:t>
            </a:r>
            <a:r>
              <a:rPr lang="nl-NL" altLang="en-NL" sz="2800" dirty="0">
                <a:latin typeface="Calibri" panose="020F0502020204030204" pitchFamily="34" charset="0"/>
                <a:cs typeface="Calibri" panose="020F0502020204030204" pitchFamily="34" charset="0"/>
              </a:rPr>
              <a:t>: </a:t>
            </a:r>
            <a:r>
              <a:rPr lang="nl-NL" altLang="en-NL" sz="2800" dirty="0">
                <a:solidFill>
                  <a:schemeClr val="accent3"/>
                </a:solidFill>
                <a:latin typeface="Calibri" panose="020F0502020204030204" pitchFamily="34" charset="0"/>
                <a:cs typeface="Calibri" panose="020F0502020204030204" pitchFamily="34" charset="0"/>
              </a:rPr>
              <a:t>welke zaken roepen de betreffe</a:t>
            </a:r>
            <a:r>
              <a:rPr lang="nl-NL" altLang="en-NL" sz="2800" dirty="0">
                <a:solidFill>
                  <a:schemeClr val="accent3">
                    <a:lumMod val="40000"/>
                    <a:lumOff val="60000"/>
                  </a:schemeClr>
                </a:solidFill>
                <a:latin typeface="Calibri" panose="020F0502020204030204" pitchFamily="34" charset="0"/>
                <a:cs typeface="Calibri" panose="020F0502020204030204" pitchFamily="34" charset="0"/>
              </a:rPr>
              <a:t>nde</a:t>
            </a:r>
            <a:r>
              <a:rPr lang="nl-NL" altLang="en-NL" sz="2800" dirty="0">
                <a:solidFill>
                  <a:schemeClr val="accent3"/>
                </a:solidFill>
                <a:latin typeface="Calibri" panose="020F0502020204030204" pitchFamily="34" charset="0"/>
                <a:cs typeface="Calibri" panose="020F0502020204030204" pitchFamily="34" charset="0"/>
              </a:rPr>
              <a:t> emoties op? </a:t>
            </a:r>
            <a:r>
              <a:rPr lang="nl-NL" altLang="en-NL" sz="2800" dirty="0">
                <a:latin typeface="Calibri" panose="020F0502020204030204" pitchFamily="34" charset="0"/>
                <a:cs typeface="Calibri" panose="020F0502020204030204" pitchFamily="34" charset="0"/>
              </a:rPr>
              <a:t>(Welke aspecten kun je </a:t>
            </a:r>
          </a:p>
          <a:p>
            <a:pPr>
              <a:defRPr/>
            </a:pPr>
            <a:r>
              <a:rPr lang="nl-NL" altLang="en-NL" sz="2800" dirty="0">
                <a:latin typeface="Calibri" panose="020F0502020204030204" pitchFamily="34" charset="0"/>
                <a:cs typeface="Calibri" panose="020F0502020204030204" pitchFamily="34" charset="0"/>
              </a:rPr>
              <a:t>   benadrukken?, etc.)</a:t>
            </a:r>
          </a:p>
        </p:txBody>
      </p:sp>
    </p:spTree>
    <p:extLst>
      <p:ext uri="{BB962C8B-B14F-4D97-AF65-F5344CB8AC3E}">
        <p14:creationId xmlns:p14="http://schemas.microsoft.com/office/powerpoint/2010/main" val="3549769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Pathos – speech Frans Timmermans</a:t>
            </a:r>
            <a:endParaRPr lang="nl-NL" sz="4000" i="1" dirty="0">
              <a:solidFill>
                <a:schemeClr val="tx1"/>
              </a:solidFill>
              <a:latin typeface="Calibri" panose="020F0502020204030204" pitchFamily="34" charset="0"/>
            </a:endParaRPr>
          </a:p>
        </p:txBody>
      </p:sp>
      <p:pic>
        <p:nvPicPr>
          <p:cNvPr id="3" name="Onlinemedia 2" title="Emotional UN Speech On Ukrainian Plane Crash">
            <a:hlinkClick r:id="" action="ppaction://media"/>
            <a:extLst>
              <a:ext uri="{FF2B5EF4-FFF2-40B4-BE49-F238E27FC236}">
                <a16:creationId xmlns:a16="http://schemas.microsoft.com/office/drawing/2014/main" id="{CD0A91C8-DBB9-45DD-9011-5D5F7AA76717}"/>
              </a:ext>
            </a:extLst>
          </p:cNvPr>
          <p:cNvPicPr>
            <a:picLocks noRot="1" noChangeAspect="1"/>
          </p:cNvPicPr>
          <p:nvPr>
            <a:videoFile r:link="rId1"/>
          </p:nvPr>
        </p:nvPicPr>
        <p:blipFill>
          <a:blip r:embed="rId4"/>
          <a:stretch>
            <a:fillRect/>
          </a:stretch>
        </p:blipFill>
        <p:spPr>
          <a:xfrm>
            <a:off x="251520" y="1268760"/>
            <a:ext cx="8640960" cy="4882142"/>
          </a:xfrm>
          <a:prstGeom prst="rect">
            <a:avLst/>
          </a:prstGeom>
        </p:spPr>
      </p:pic>
      <p:sp>
        <p:nvSpPr>
          <p:cNvPr id="5" name="Tekstvak 4">
            <a:extLst>
              <a:ext uri="{FF2B5EF4-FFF2-40B4-BE49-F238E27FC236}">
                <a16:creationId xmlns:a16="http://schemas.microsoft.com/office/drawing/2014/main" id="{BA2B77A8-F80C-4D6D-A647-14A793C3C6E9}"/>
              </a:ext>
            </a:extLst>
          </p:cNvPr>
          <p:cNvSpPr txBox="1"/>
          <p:nvPr/>
        </p:nvSpPr>
        <p:spPr>
          <a:xfrm>
            <a:off x="386293" y="6084004"/>
            <a:ext cx="7110536" cy="369332"/>
          </a:xfrm>
          <a:prstGeom prst="rect">
            <a:avLst/>
          </a:prstGeom>
          <a:noFill/>
        </p:spPr>
        <p:txBody>
          <a:bodyPr wrap="square">
            <a:spAutoFit/>
          </a:bodyPr>
          <a:lstStyle/>
          <a:p>
            <a:r>
              <a:rPr lang="nl-NL" dirty="0"/>
              <a:t>https://www.youtube.com/watch?v=QcGCBHNcKyI</a:t>
            </a:r>
          </a:p>
        </p:txBody>
      </p:sp>
    </p:spTree>
    <p:extLst>
      <p:ext uri="{BB962C8B-B14F-4D97-AF65-F5344CB8AC3E}">
        <p14:creationId xmlns:p14="http://schemas.microsoft.com/office/powerpoint/2010/main" val="2021934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Pathos – speech Frans Timmermans</a:t>
            </a:r>
            <a:endParaRPr lang="nl-NL" sz="4000" i="1" dirty="0">
              <a:solidFill>
                <a:schemeClr val="tx1"/>
              </a:solidFill>
              <a:latin typeface="Calibri" panose="020F0502020204030204" pitchFamily="34" charset="0"/>
            </a:endParaRPr>
          </a:p>
        </p:txBody>
      </p:sp>
      <p:sp>
        <p:nvSpPr>
          <p:cNvPr id="4" name="Tekstvak 3">
            <a:extLst>
              <a:ext uri="{FF2B5EF4-FFF2-40B4-BE49-F238E27FC236}">
                <a16:creationId xmlns:a16="http://schemas.microsoft.com/office/drawing/2014/main" id="{EB7B7979-3F7C-4F23-A452-EFDFA38C55EE}"/>
              </a:ext>
            </a:extLst>
          </p:cNvPr>
          <p:cNvSpPr txBox="1"/>
          <p:nvPr/>
        </p:nvSpPr>
        <p:spPr>
          <a:xfrm>
            <a:off x="611559" y="1173770"/>
            <a:ext cx="8127775" cy="4154984"/>
          </a:xfrm>
          <a:prstGeom prst="rect">
            <a:avLst/>
          </a:prstGeom>
          <a:noFill/>
        </p:spPr>
        <p:txBody>
          <a:bodyPr wrap="square">
            <a:spAutoFit/>
          </a:bodyPr>
          <a:lstStyle/>
          <a:p>
            <a:pPr algn="l"/>
            <a:r>
              <a:rPr lang="en-US" sz="2400" b="0" i="0" dirty="0">
                <a:solidFill>
                  <a:srgbClr val="1D2129"/>
                </a:solidFill>
                <a:effectLst/>
                <a:latin typeface="Calibri  "/>
              </a:rPr>
              <a:t>Mr. President,</a:t>
            </a:r>
          </a:p>
          <a:p>
            <a:pPr algn="l"/>
            <a:r>
              <a:rPr lang="en-US" sz="2400" b="0" i="0" dirty="0">
                <a:solidFill>
                  <a:srgbClr val="1D2129"/>
                </a:solidFill>
                <a:effectLst/>
                <a:latin typeface="Calibri  "/>
              </a:rPr>
              <a:t>We are here to discuss a tragedy: the downing of a commercial airliner and the death of 298 innocent people. Men, women and a staggering number of children lost their lives, </a:t>
            </a:r>
            <a:r>
              <a:rPr lang="en-US" sz="2400" b="0" i="0" dirty="0">
                <a:solidFill>
                  <a:srgbClr val="1D2129"/>
                </a:solidFill>
                <a:effectLst/>
                <a:highlight>
                  <a:srgbClr val="FFFF00"/>
                </a:highlight>
                <a:latin typeface="Calibri  "/>
              </a:rPr>
              <a:t>on their way to their holiday destinations, their homes, loved ones, their jobs or international obligations</a:t>
            </a:r>
            <a:r>
              <a:rPr lang="en-US" sz="2400" b="0" i="0" dirty="0">
                <a:solidFill>
                  <a:srgbClr val="1D2129"/>
                </a:solidFill>
                <a:effectLst/>
                <a:latin typeface="Calibri  "/>
              </a:rPr>
              <a:t>. Since Thursday I've been thinking how horrible the final moments of their lives must have been, when they knew the plane was going down. </a:t>
            </a:r>
            <a:r>
              <a:rPr lang="en-US" sz="2400" b="0" i="0" dirty="0">
                <a:solidFill>
                  <a:srgbClr val="1D2129"/>
                </a:solidFill>
                <a:effectLst/>
                <a:highlight>
                  <a:srgbClr val="FFFF00"/>
                </a:highlight>
                <a:latin typeface="Calibri  "/>
              </a:rPr>
              <a:t>Did they lock hands with their loved ones, did they hold their children close to their hearts, did they look each other in the eyes, one final time, in a wordless goodbye?</a:t>
            </a:r>
            <a:r>
              <a:rPr lang="en-US" sz="2400" b="0" i="0" dirty="0">
                <a:solidFill>
                  <a:srgbClr val="1D2129"/>
                </a:solidFill>
                <a:effectLst/>
                <a:latin typeface="Calibri  "/>
              </a:rPr>
              <a:t> We will never know.</a:t>
            </a:r>
          </a:p>
        </p:txBody>
      </p:sp>
    </p:spTree>
    <p:extLst>
      <p:ext uri="{BB962C8B-B14F-4D97-AF65-F5344CB8AC3E}">
        <p14:creationId xmlns:p14="http://schemas.microsoft.com/office/powerpoint/2010/main" val="104464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Pathos – speech Frans Timmermans</a:t>
            </a:r>
            <a:endParaRPr lang="nl-NL" sz="4000" i="1" dirty="0">
              <a:solidFill>
                <a:schemeClr val="tx1"/>
              </a:solidFill>
              <a:latin typeface="Calibri" panose="020F0502020204030204" pitchFamily="34" charset="0"/>
            </a:endParaRPr>
          </a:p>
        </p:txBody>
      </p:sp>
      <p:sp>
        <p:nvSpPr>
          <p:cNvPr id="4" name="Tekstvak 3">
            <a:extLst>
              <a:ext uri="{FF2B5EF4-FFF2-40B4-BE49-F238E27FC236}">
                <a16:creationId xmlns:a16="http://schemas.microsoft.com/office/drawing/2014/main" id="{EB7B7979-3F7C-4F23-A452-EFDFA38C55EE}"/>
              </a:ext>
            </a:extLst>
          </p:cNvPr>
          <p:cNvSpPr txBox="1"/>
          <p:nvPr/>
        </p:nvSpPr>
        <p:spPr>
          <a:xfrm>
            <a:off x="611559" y="1173770"/>
            <a:ext cx="8127775" cy="2677656"/>
          </a:xfrm>
          <a:prstGeom prst="rect">
            <a:avLst/>
          </a:prstGeom>
          <a:noFill/>
        </p:spPr>
        <p:txBody>
          <a:bodyPr wrap="square">
            <a:spAutoFit/>
          </a:bodyPr>
          <a:lstStyle/>
          <a:p>
            <a:pPr algn="l"/>
            <a:r>
              <a:rPr lang="en-US" sz="2400" b="0" i="0" dirty="0">
                <a:solidFill>
                  <a:srgbClr val="1D2129"/>
                </a:solidFill>
                <a:effectLst/>
                <a:latin typeface="Calibri  "/>
              </a:rPr>
              <a:t>The demise of almost 200 of my compatriots has left a hole in the heart of the Dutch nation, has caused grief, anger and despair. </a:t>
            </a:r>
            <a:r>
              <a:rPr lang="en-US" sz="2400" b="0" i="0" dirty="0">
                <a:solidFill>
                  <a:srgbClr val="1D2129"/>
                </a:solidFill>
                <a:effectLst/>
                <a:highlight>
                  <a:srgbClr val="FFFF00"/>
                </a:highlight>
                <a:latin typeface="Calibri  "/>
              </a:rPr>
              <a:t>Grief for the loss of loved ones, anger for the outrage of the downing of a civilian airplane and despair after witnessing the excruciatingly slow process of securing the crash site and recovering the remains of the victims.</a:t>
            </a:r>
          </a:p>
          <a:p>
            <a:pPr algn="l"/>
            <a:endParaRPr lang="en-US" sz="2400" b="0" i="0" dirty="0">
              <a:solidFill>
                <a:srgbClr val="1D2129"/>
              </a:solidFill>
              <a:effectLst/>
              <a:latin typeface="Calibri  "/>
            </a:endParaRPr>
          </a:p>
        </p:txBody>
      </p:sp>
    </p:spTree>
    <p:extLst>
      <p:ext uri="{BB962C8B-B14F-4D97-AF65-F5344CB8AC3E}">
        <p14:creationId xmlns:p14="http://schemas.microsoft.com/office/powerpoint/2010/main" val="2638647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Pathos – speech Frans Timmermans</a:t>
            </a:r>
            <a:endParaRPr lang="nl-NL" sz="4000" i="1" dirty="0">
              <a:solidFill>
                <a:schemeClr val="tx1"/>
              </a:solidFill>
              <a:latin typeface="Calibri" panose="020F0502020204030204" pitchFamily="34" charset="0"/>
            </a:endParaRPr>
          </a:p>
        </p:txBody>
      </p:sp>
      <p:sp>
        <p:nvSpPr>
          <p:cNvPr id="4" name="Tekstvak 3">
            <a:extLst>
              <a:ext uri="{FF2B5EF4-FFF2-40B4-BE49-F238E27FC236}">
                <a16:creationId xmlns:a16="http://schemas.microsoft.com/office/drawing/2014/main" id="{EB7B7979-3F7C-4F23-A452-EFDFA38C55EE}"/>
              </a:ext>
            </a:extLst>
          </p:cNvPr>
          <p:cNvSpPr txBox="1"/>
          <p:nvPr/>
        </p:nvSpPr>
        <p:spPr>
          <a:xfrm>
            <a:off x="611559" y="1173770"/>
            <a:ext cx="8127775" cy="4524315"/>
          </a:xfrm>
          <a:prstGeom prst="rect">
            <a:avLst/>
          </a:prstGeom>
          <a:noFill/>
        </p:spPr>
        <p:txBody>
          <a:bodyPr wrap="square">
            <a:spAutoFit/>
          </a:bodyPr>
          <a:lstStyle/>
          <a:p>
            <a:pPr algn="l"/>
            <a:r>
              <a:rPr lang="en-US" sz="2400" b="0" i="0" dirty="0">
                <a:solidFill>
                  <a:srgbClr val="1D2129"/>
                </a:solidFill>
                <a:effectLst/>
                <a:latin typeface="Calibri  "/>
              </a:rPr>
              <a:t>The last couple of days we have received very disturbing reports of bodies being moved about and looted for their possessions. </a:t>
            </a:r>
            <a:r>
              <a:rPr lang="en-US" sz="2400" b="0" i="0" dirty="0">
                <a:solidFill>
                  <a:srgbClr val="1D2129"/>
                </a:solidFill>
                <a:effectLst/>
                <a:highlight>
                  <a:srgbClr val="FFFF00"/>
                </a:highlight>
                <a:latin typeface="Calibri  "/>
              </a:rPr>
              <a:t>Just imagine for one minute, first to lose your husband and then to have to fear that some thug might steal his wedding ring from his remains. Just imagine that this could be your spouse. </a:t>
            </a:r>
            <a:r>
              <a:rPr lang="en-US" sz="2400" b="0" i="0" dirty="0">
                <a:solidFill>
                  <a:srgbClr val="1D2129"/>
                </a:solidFill>
                <a:effectLst/>
                <a:latin typeface="Calibri  "/>
              </a:rPr>
              <a:t>[…]</a:t>
            </a:r>
          </a:p>
          <a:p>
            <a:pPr algn="l"/>
            <a:r>
              <a:rPr lang="en-US" sz="2400" b="0" i="0" dirty="0">
                <a:solidFill>
                  <a:srgbClr val="1D2129"/>
                </a:solidFill>
                <a:effectLst/>
                <a:highlight>
                  <a:srgbClr val="FFFF00"/>
                </a:highlight>
                <a:latin typeface="Calibri  "/>
              </a:rPr>
              <a:t>Images of children’s toys being tossed around, luggage being opened, or passports being shown, are turning our grief and mourning into anger. </a:t>
            </a:r>
            <a:r>
              <a:rPr lang="en-US" sz="2400" b="0" i="0" dirty="0">
                <a:solidFill>
                  <a:srgbClr val="1D2129"/>
                </a:solidFill>
                <a:effectLst/>
                <a:latin typeface="Calibri  "/>
              </a:rPr>
              <a:t>We demand unimpeded access to the terrain. We demand respectful treatment of the crash site. We demand dignity for the victims and the multitudes who mourn their loss.</a:t>
            </a:r>
          </a:p>
        </p:txBody>
      </p:sp>
    </p:spTree>
    <p:extLst>
      <p:ext uri="{BB962C8B-B14F-4D97-AF65-F5344CB8AC3E}">
        <p14:creationId xmlns:p14="http://schemas.microsoft.com/office/powerpoint/2010/main" val="3400570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Pathos </a:t>
            </a:r>
            <a:endParaRPr lang="nl-NL" sz="4000" i="1" dirty="0">
              <a:solidFill>
                <a:schemeClr val="tx1"/>
              </a:solidFill>
              <a:latin typeface="Calibri" panose="020F0502020204030204" pitchFamily="34" charset="0"/>
            </a:endParaRPr>
          </a:p>
        </p:txBody>
      </p:sp>
      <p:sp>
        <p:nvSpPr>
          <p:cNvPr id="5" name="Rectangle 7">
            <a:extLst>
              <a:ext uri="{FF2B5EF4-FFF2-40B4-BE49-F238E27FC236}">
                <a16:creationId xmlns:a16="http://schemas.microsoft.com/office/drawing/2014/main" id="{BF1C9842-B757-4623-AAEB-3BD54CCEFD65}"/>
              </a:ext>
            </a:extLst>
          </p:cNvPr>
          <p:cNvSpPr txBox="1">
            <a:spLocks noChangeArrowheads="1"/>
          </p:cNvSpPr>
          <p:nvPr/>
        </p:nvSpPr>
        <p:spPr bwMode="auto">
          <a:xfrm>
            <a:off x="611188" y="1269206"/>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539750" indent="-539750">
              <a:spcBef>
                <a:spcPct val="40000"/>
              </a:spcBef>
              <a:buNone/>
            </a:pPr>
            <a:r>
              <a:rPr lang="nl-NL" dirty="0">
                <a:latin typeface="Calibri"/>
                <a:ea typeface="ＭＳ Ｐゴシック" charset="0"/>
                <a:cs typeface="Calibri"/>
              </a:rPr>
              <a:t>3. 	Kan het gebruik van emoties gevaarlijk zijn? Leg uit.</a:t>
            </a:r>
          </a:p>
          <a:p>
            <a:pPr eaLnBrk="1" hangingPunct="1">
              <a:spcBef>
                <a:spcPct val="40000"/>
              </a:spcBef>
              <a:buFontTx/>
              <a:buNone/>
            </a:pPr>
            <a:endParaRPr lang="nl-NL" altLang="nl-NL"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328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Retorisch systeem</a:t>
            </a:r>
          </a:p>
        </p:txBody>
      </p:sp>
      <p:sp>
        <p:nvSpPr>
          <p:cNvPr id="5" name="Text Box 2">
            <a:extLst>
              <a:ext uri="{FF2B5EF4-FFF2-40B4-BE49-F238E27FC236}">
                <a16:creationId xmlns:a16="http://schemas.microsoft.com/office/drawing/2014/main" id="{6631033A-EA97-4A84-9722-C27D0DF4BF08}"/>
              </a:ext>
            </a:extLst>
          </p:cNvPr>
          <p:cNvSpPr txBox="1">
            <a:spLocks noChangeArrowheads="1"/>
          </p:cNvSpPr>
          <p:nvPr/>
        </p:nvSpPr>
        <p:spPr bwMode="auto">
          <a:xfrm>
            <a:off x="652859" y="2276475"/>
            <a:ext cx="1219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nl-NL" sz="2800" dirty="0">
              <a:latin typeface="Calibri"/>
              <a:cs typeface="Calibri"/>
            </a:endParaRPr>
          </a:p>
          <a:p>
            <a:pPr eaLnBrk="1" hangingPunct="1">
              <a:defRPr/>
            </a:pPr>
            <a:endParaRPr lang="nl-NL" sz="2800" dirty="0">
              <a:latin typeface="Calibri"/>
              <a:cs typeface="Calibri"/>
            </a:endParaRPr>
          </a:p>
          <a:p>
            <a:pPr eaLnBrk="1" hangingPunct="1">
              <a:defRPr/>
            </a:pPr>
            <a:r>
              <a:rPr lang="nl-NL" sz="2800" dirty="0">
                <a:latin typeface="Calibri"/>
                <a:cs typeface="Calibri"/>
              </a:rPr>
              <a:t>Inhoud</a:t>
            </a:r>
          </a:p>
        </p:txBody>
      </p:sp>
      <p:sp>
        <p:nvSpPr>
          <p:cNvPr id="6" name="Tekstvak 18">
            <a:extLst>
              <a:ext uri="{FF2B5EF4-FFF2-40B4-BE49-F238E27FC236}">
                <a16:creationId xmlns:a16="http://schemas.microsoft.com/office/drawing/2014/main" id="{FC0AFF23-D17F-4BD7-AF7A-C1871446D109}"/>
              </a:ext>
            </a:extLst>
          </p:cNvPr>
          <p:cNvSpPr txBox="1">
            <a:spLocks noChangeArrowheads="1"/>
          </p:cNvSpPr>
          <p:nvPr/>
        </p:nvSpPr>
        <p:spPr bwMode="auto">
          <a:xfrm>
            <a:off x="652859" y="3141663"/>
            <a:ext cx="1295400" cy="523875"/>
          </a:xfrm>
          <a:prstGeom prst="rect">
            <a:avLst/>
          </a:prstGeom>
          <a:noFill/>
          <a:ln w="38100">
            <a:solidFill>
              <a:srgbClr val="3C8C9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a:p>
          <a:p>
            <a:pPr eaLnBrk="1" hangingPunct="1">
              <a:spcBef>
                <a:spcPct val="0"/>
              </a:spcBef>
              <a:buFontTx/>
              <a:buNone/>
            </a:pPr>
            <a:endParaRPr lang="nl-NL" altLang="nl-NL" sz="1000"/>
          </a:p>
        </p:txBody>
      </p:sp>
      <p:sp>
        <p:nvSpPr>
          <p:cNvPr id="7" name="Text Box 3">
            <a:extLst>
              <a:ext uri="{FF2B5EF4-FFF2-40B4-BE49-F238E27FC236}">
                <a16:creationId xmlns:a16="http://schemas.microsoft.com/office/drawing/2014/main" id="{70376301-CA6A-466F-A5C3-1385DD34FF21}"/>
              </a:ext>
            </a:extLst>
          </p:cNvPr>
          <p:cNvSpPr txBox="1">
            <a:spLocks noChangeArrowheads="1"/>
          </p:cNvSpPr>
          <p:nvPr/>
        </p:nvSpPr>
        <p:spPr bwMode="auto">
          <a:xfrm>
            <a:off x="3029347" y="2060575"/>
            <a:ext cx="3227387"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nl-NL" sz="2800" dirty="0">
                <a:latin typeface="Calibri"/>
                <a:cs typeface="Calibri"/>
              </a:rPr>
              <a:t>Argumentatieve </a:t>
            </a:r>
          </a:p>
          <a:p>
            <a:pPr eaLnBrk="1" hangingPunct="1">
              <a:defRPr/>
            </a:pPr>
            <a:r>
              <a:rPr lang="nl-NL" sz="2800" dirty="0">
                <a:latin typeface="Calibri"/>
                <a:cs typeface="Calibri"/>
              </a:rPr>
              <a:t>middelen</a:t>
            </a:r>
          </a:p>
          <a:p>
            <a:pPr eaLnBrk="1" hangingPunct="1">
              <a:defRPr/>
            </a:pPr>
            <a:endParaRPr lang="nl-NL" sz="2800" dirty="0">
              <a:latin typeface="Calibri"/>
              <a:cs typeface="Calibri"/>
            </a:endParaRPr>
          </a:p>
          <a:p>
            <a:pPr eaLnBrk="1" hangingPunct="1">
              <a:defRPr/>
            </a:pPr>
            <a:endParaRPr lang="nl-NL" sz="2800" dirty="0">
              <a:latin typeface="Calibri"/>
              <a:cs typeface="Calibri"/>
            </a:endParaRPr>
          </a:p>
          <a:p>
            <a:pPr eaLnBrk="1" hangingPunct="1">
              <a:defRPr/>
            </a:pPr>
            <a:r>
              <a:rPr lang="nl-NL" sz="2800" dirty="0">
                <a:latin typeface="Calibri"/>
                <a:cs typeface="Calibri"/>
              </a:rPr>
              <a:t>Niet-argumentatieve</a:t>
            </a:r>
          </a:p>
          <a:p>
            <a:pPr eaLnBrk="1" hangingPunct="1">
              <a:defRPr/>
            </a:pPr>
            <a:r>
              <a:rPr lang="nl-NL" sz="2800" dirty="0">
                <a:latin typeface="Calibri"/>
                <a:cs typeface="Calibri"/>
              </a:rPr>
              <a:t>middelen</a:t>
            </a:r>
          </a:p>
        </p:txBody>
      </p:sp>
      <p:sp>
        <p:nvSpPr>
          <p:cNvPr id="8" name="Tekstvak 7">
            <a:extLst>
              <a:ext uri="{FF2B5EF4-FFF2-40B4-BE49-F238E27FC236}">
                <a16:creationId xmlns:a16="http://schemas.microsoft.com/office/drawing/2014/main" id="{423B4EA7-3290-4CC0-8457-A47A38350383}"/>
              </a:ext>
            </a:extLst>
          </p:cNvPr>
          <p:cNvSpPr txBox="1">
            <a:spLocks noChangeArrowheads="1"/>
          </p:cNvSpPr>
          <p:nvPr/>
        </p:nvSpPr>
        <p:spPr bwMode="auto">
          <a:xfrm>
            <a:off x="2956322" y="2133600"/>
            <a:ext cx="3384550" cy="830263"/>
          </a:xfrm>
          <a:prstGeom prst="rect">
            <a:avLst/>
          </a:prstGeom>
          <a:noFill/>
          <a:ln w="38100">
            <a:solidFill>
              <a:srgbClr val="3C8C9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a:p>
          <a:p>
            <a:pPr eaLnBrk="1" hangingPunct="1">
              <a:spcBef>
                <a:spcPct val="0"/>
              </a:spcBef>
              <a:buFontTx/>
              <a:buNone/>
            </a:pPr>
            <a:r>
              <a:rPr lang="nl-NL" altLang="nl-NL" sz="1000"/>
              <a:t> </a:t>
            </a:r>
          </a:p>
          <a:p>
            <a:pPr eaLnBrk="1" hangingPunct="1">
              <a:spcBef>
                <a:spcPct val="0"/>
              </a:spcBef>
              <a:buFontTx/>
              <a:buNone/>
            </a:pPr>
            <a:endParaRPr lang="nl-NL" altLang="nl-NL" sz="1000"/>
          </a:p>
          <a:p>
            <a:pPr eaLnBrk="1" hangingPunct="1">
              <a:spcBef>
                <a:spcPct val="0"/>
              </a:spcBef>
              <a:buFontTx/>
              <a:buNone/>
            </a:pPr>
            <a:endParaRPr lang="nl-NL" altLang="nl-NL" sz="1000"/>
          </a:p>
        </p:txBody>
      </p:sp>
      <p:sp>
        <p:nvSpPr>
          <p:cNvPr id="9" name="Tekstvak 8">
            <a:extLst>
              <a:ext uri="{FF2B5EF4-FFF2-40B4-BE49-F238E27FC236}">
                <a16:creationId xmlns:a16="http://schemas.microsoft.com/office/drawing/2014/main" id="{B7D5F47F-773B-42E8-AE03-ED424703BFE1}"/>
              </a:ext>
            </a:extLst>
          </p:cNvPr>
          <p:cNvSpPr txBox="1">
            <a:spLocks noChangeArrowheads="1"/>
          </p:cNvSpPr>
          <p:nvPr/>
        </p:nvSpPr>
        <p:spPr bwMode="auto">
          <a:xfrm>
            <a:off x="2956322" y="3860800"/>
            <a:ext cx="3384550" cy="831850"/>
          </a:xfrm>
          <a:prstGeom prst="rect">
            <a:avLst/>
          </a:prstGeom>
          <a:noFill/>
          <a:ln w="38100">
            <a:solidFill>
              <a:srgbClr val="3C8C9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a:p>
          <a:p>
            <a:pPr eaLnBrk="1" hangingPunct="1">
              <a:spcBef>
                <a:spcPct val="0"/>
              </a:spcBef>
              <a:buFontTx/>
              <a:buNone/>
            </a:pPr>
            <a:r>
              <a:rPr lang="nl-NL" altLang="nl-NL" sz="1000"/>
              <a:t> </a:t>
            </a:r>
          </a:p>
          <a:p>
            <a:pPr eaLnBrk="1" hangingPunct="1">
              <a:spcBef>
                <a:spcPct val="0"/>
              </a:spcBef>
              <a:buFontTx/>
              <a:buNone/>
            </a:pPr>
            <a:endParaRPr lang="nl-NL" altLang="nl-NL" sz="1000"/>
          </a:p>
          <a:p>
            <a:pPr eaLnBrk="1" hangingPunct="1">
              <a:spcBef>
                <a:spcPct val="0"/>
              </a:spcBef>
              <a:buFontTx/>
              <a:buNone/>
            </a:pPr>
            <a:endParaRPr lang="nl-NL" altLang="nl-NL" sz="1000"/>
          </a:p>
        </p:txBody>
      </p:sp>
      <p:cxnSp>
        <p:nvCxnSpPr>
          <p:cNvPr id="10" name="Rechte verbindingslijn 9">
            <a:extLst>
              <a:ext uri="{FF2B5EF4-FFF2-40B4-BE49-F238E27FC236}">
                <a16:creationId xmlns:a16="http://schemas.microsoft.com/office/drawing/2014/main" id="{1B830C15-AF1A-4A45-BBE8-F1A637C5C935}"/>
              </a:ext>
            </a:extLst>
          </p:cNvPr>
          <p:cNvCxnSpPr>
            <a:cxnSpLocks noChangeShapeType="1"/>
            <a:stCxn id="6" idx="3"/>
            <a:endCxn id="8" idx="1"/>
          </p:cNvCxnSpPr>
          <p:nvPr/>
        </p:nvCxnSpPr>
        <p:spPr bwMode="auto">
          <a:xfrm flipV="1">
            <a:off x="1948259" y="2547938"/>
            <a:ext cx="1008063" cy="855662"/>
          </a:xfrm>
          <a:prstGeom prst="line">
            <a:avLst/>
          </a:prstGeom>
          <a:noFill/>
          <a:ln w="25400">
            <a:solidFill>
              <a:srgbClr val="3C8C93"/>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Rechte verbindingslijn 10">
            <a:extLst>
              <a:ext uri="{FF2B5EF4-FFF2-40B4-BE49-F238E27FC236}">
                <a16:creationId xmlns:a16="http://schemas.microsoft.com/office/drawing/2014/main" id="{25CB2DA9-75E8-4B57-9D42-9491E4DE91A2}"/>
              </a:ext>
            </a:extLst>
          </p:cNvPr>
          <p:cNvCxnSpPr>
            <a:cxnSpLocks noChangeShapeType="1"/>
            <a:stCxn id="6" idx="3"/>
            <a:endCxn id="9" idx="1"/>
          </p:cNvCxnSpPr>
          <p:nvPr/>
        </p:nvCxnSpPr>
        <p:spPr bwMode="auto">
          <a:xfrm>
            <a:off x="1948259" y="3403600"/>
            <a:ext cx="1008063" cy="873125"/>
          </a:xfrm>
          <a:prstGeom prst="line">
            <a:avLst/>
          </a:prstGeom>
          <a:noFill/>
          <a:ln w="25400">
            <a:solidFill>
              <a:srgbClr val="3C8C93"/>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Text Box 3">
            <a:extLst>
              <a:ext uri="{FF2B5EF4-FFF2-40B4-BE49-F238E27FC236}">
                <a16:creationId xmlns:a16="http://schemas.microsoft.com/office/drawing/2014/main" id="{662D7D20-34F2-4539-815A-03262781D0F8}"/>
              </a:ext>
            </a:extLst>
          </p:cNvPr>
          <p:cNvSpPr txBox="1">
            <a:spLocks noChangeArrowheads="1"/>
          </p:cNvSpPr>
          <p:nvPr/>
        </p:nvSpPr>
        <p:spPr bwMode="auto">
          <a:xfrm>
            <a:off x="6753622" y="2189163"/>
            <a:ext cx="1274762"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nl-NL" sz="2800" i="1" dirty="0">
                <a:latin typeface="Calibri"/>
                <a:cs typeface="Calibri"/>
              </a:rPr>
              <a:t>Logos</a:t>
            </a:r>
          </a:p>
          <a:p>
            <a:pPr eaLnBrk="1" hangingPunct="1">
              <a:defRPr/>
            </a:pPr>
            <a:endParaRPr lang="nl-NL" sz="2800" dirty="0">
              <a:latin typeface="Calibri"/>
              <a:cs typeface="Calibri"/>
            </a:endParaRPr>
          </a:p>
          <a:p>
            <a:pPr eaLnBrk="1" hangingPunct="1">
              <a:defRPr/>
            </a:pPr>
            <a:endParaRPr lang="nl-NL" sz="2800" dirty="0">
              <a:latin typeface="Calibri"/>
              <a:cs typeface="Calibri"/>
            </a:endParaRPr>
          </a:p>
          <a:p>
            <a:pPr eaLnBrk="1" hangingPunct="1">
              <a:defRPr/>
            </a:pPr>
            <a:endParaRPr lang="nl-NL" sz="2200" dirty="0">
              <a:latin typeface="Calibri"/>
              <a:cs typeface="Calibri"/>
            </a:endParaRPr>
          </a:p>
          <a:p>
            <a:pPr eaLnBrk="1" hangingPunct="1">
              <a:defRPr/>
            </a:pPr>
            <a:r>
              <a:rPr lang="nl-NL" sz="2800" i="1" dirty="0">
                <a:latin typeface="Calibri"/>
                <a:cs typeface="Calibri"/>
              </a:rPr>
              <a:t>Ethos</a:t>
            </a:r>
          </a:p>
          <a:p>
            <a:pPr eaLnBrk="1" hangingPunct="1">
              <a:defRPr/>
            </a:pPr>
            <a:r>
              <a:rPr lang="nl-NL" sz="2800" i="1" dirty="0">
                <a:latin typeface="Calibri"/>
                <a:cs typeface="Calibri"/>
              </a:rPr>
              <a:t>Pathos</a:t>
            </a:r>
          </a:p>
        </p:txBody>
      </p:sp>
      <p:sp>
        <p:nvSpPr>
          <p:cNvPr id="13" name="Tekstvak 12">
            <a:extLst>
              <a:ext uri="{FF2B5EF4-FFF2-40B4-BE49-F238E27FC236}">
                <a16:creationId xmlns:a16="http://schemas.microsoft.com/office/drawing/2014/main" id="{6977E866-A2A1-46B0-B6B0-891F5E46E587}"/>
              </a:ext>
            </a:extLst>
          </p:cNvPr>
          <p:cNvSpPr txBox="1">
            <a:spLocks noChangeArrowheads="1"/>
          </p:cNvSpPr>
          <p:nvPr/>
        </p:nvSpPr>
        <p:spPr bwMode="auto">
          <a:xfrm>
            <a:off x="6701234" y="3789363"/>
            <a:ext cx="1295400" cy="984250"/>
          </a:xfrm>
          <a:prstGeom prst="rect">
            <a:avLst/>
          </a:prstGeom>
          <a:noFill/>
          <a:ln w="38100">
            <a:solidFill>
              <a:srgbClr val="3C8C9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a:p>
          <a:p>
            <a:pPr eaLnBrk="1" hangingPunct="1">
              <a:spcBef>
                <a:spcPct val="0"/>
              </a:spcBef>
              <a:buFontTx/>
              <a:buNone/>
            </a:pPr>
            <a:r>
              <a:rPr lang="nl-NL" altLang="nl-NL" sz="1000"/>
              <a:t> </a:t>
            </a:r>
          </a:p>
          <a:p>
            <a:pPr eaLnBrk="1" hangingPunct="1">
              <a:spcBef>
                <a:spcPct val="0"/>
              </a:spcBef>
              <a:buFontTx/>
              <a:buNone/>
            </a:pPr>
            <a:endParaRPr lang="nl-NL" altLang="nl-NL" sz="1000"/>
          </a:p>
          <a:p>
            <a:pPr eaLnBrk="1" hangingPunct="1">
              <a:spcBef>
                <a:spcPct val="0"/>
              </a:spcBef>
              <a:buFontTx/>
              <a:buNone/>
            </a:pPr>
            <a:endParaRPr lang="nl-NL" altLang="nl-NL" sz="1000"/>
          </a:p>
          <a:p>
            <a:pPr eaLnBrk="1" hangingPunct="1">
              <a:spcBef>
                <a:spcPct val="0"/>
              </a:spcBef>
              <a:buFontTx/>
              <a:buNone/>
            </a:pPr>
            <a:endParaRPr lang="nl-NL" altLang="nl-NL" sz="1000"/>
          </a:p>
        </p:txBody>
      </p:sp>
      <p:cxnSp>
        <p:nvCxnSpPr>
          <p:cNvPr id="14" name="Rechte verbindingslijn 13">
            <a:extLst>
              <a:ext uri="{FF2B5EF4-FFF2-40B4-BE49-F238E27FC236}">
                <a16:creationId xmlns:a16="http://schemas.microsoft.com/office/drawing/2014/main" id="{B2AB85AA-3907-4A59-ACB5-FFE3C6B00E69}"/>
              </a:ext>
            </a:extLst>
          </p:cNvPr>
          <p:cNvCxnSpPr>
            <a:cxnSpLocks noChangeShapeType="1"/>
            <a:stCxn id="9" idx="3"/>
            <a:endCxn id="13" idx="1"/>
          </p:cNvCxnSpPr>
          <p:nvPr/>
        </p:nvCxnSpPr>
        <p:spPr bwMode="auto">
          <a:xfrm>
            <a:off x="6340872" y="4276725"/>
            <a:ext cx="360362" cy="4763"/>
          </a:xfrm>
          <a:prstGeom prst="line">
            <a:avLst/>
          </a:prstGeom>
          <a:noFill/>
          <a:ln w="25400">
            <a:solidFill>
              <a:srgbClr val="3C8C93"/>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Rechte verbindingslijn 14">
            <a:extLst>
              <a:ext uri="{FF2B5EF4-FFF2-40B4-BE49-F238E27FC236}">
                <a16:creationId xmlns:a16="http://schemas.microsoft.com/office/drawing/2014/main" id="{18DE21EF-5580-4211-8EC3-0BF09E4A2F26}"/>
              </a:ext>
            </a:extLst>
          </p:cNvPr>
          <p:cNvCxnSpPr>
            <a:cxnSpLocks noChangeShapeType="1"/>
          </p:cNvCxnSpPr>
          <p:nvPr/>
        </p:nvCxnSpPr>
        <p:spPr bwMode="auto">
          <a:xfrm>
            <a:off x="6340872" y="2492375"/>
            <a:ext cx="360362" cy="4763"/>
          </a:xfrm>
          <a:prstGeom prst="line">
            <a:avLst/>
          </a:prstGeom>
          <a:noFill/>
          <a:ln w="25400">
            <a:solidFill>
              <a:srgbClr val="3C8C93"/>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kstvak 15">
            <a:extLst>
              <a:ext uri="{FF2B5EF4-FFF2-40B4-BE49-F238E27FC236}">
                <a16:creationId xmlns:a16="http://schemas.microsoft.com/office/drawing/2014/main" id="{874DF4DC-13B0-4501-A5DF-40451C62537A}"/>
              </a:ext>
            </a:extLst>
          </p:cNvPr>
          <p:cNvSpPr txBox="1">
            <a:spLocks noChangeArrowheads="1"/>
          </p:cNvSpPr>
          <p:nvPr/>
        </p:nvSpPr>
        <p:spPr bwMode="auto">
          <a:xfrm>
            <a:off x="6701234" y="2205038"/>
            <a:ext cx="1295400" cy="523875"/>
          </a:xfrm>
          <a:prstGeom prst="rect">
            <a:avLst/>
          </a:prstGeom>
          <a:noFill/>
          <a:ln w="38100">
            <a:solidFill>
              <a:srgbClr val="3C8C9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a:p>
          <a:p>
            <a:pPr eaLnBrk="1" hangingPunct="1">
              <a:spcBef>
                <a:spcPct val="0"/>
              </a:spcBef>
              <a:buFontTx/>
              <a:buNone/>
            </a:pPr>
            <a:endParaRPr lang="nl-NL" altLang="nl-NL" sz="1000"/>
          </a:p>
        </p:txBody>
      </p:sp>
    </p:spTree>
    <p:extLst>
      <p:ext uri="{BB962C8B-B14F-4D97-AF65-F5344CB8AC3E}">
        <p14:creationId xmlns:p14="http://schemas.microsoft.com/office/powerpoint/2010/main" val="3519368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2" grpId="0"/>
      <p:bldP spid="13"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Pathos </a:t>
            </a:r>
            <a:endParaRPr lang="nl-NL" sz="4000" i="1" dirty="0">
              <a:solidFill>
                <a:schemeClr val="tx1"/>
              </a:solidFill>
              <a:latin typeface="Calibri" panose="020F0502020204030204" pitchFamily="34" charset="0"/>
            </a:endParaRPr>
          </a:p>
        </p:txBody>
      </p:sp>
      <p:sp>
        <p:nvSpPr>
          <p:cNvPr id="5" name="Rectangle 7">
            <a:extLst>
              <a:ext uri="{FF2B5EF4-FFF2-40B4-BE49-F238E27FC236}">
                <a16:creationId xmlns:a16="http://schemas.microsoft.com/office/drawing/2014/main" id="{BF1C9842-B757-4623-AAEB-3BD54CCEFD65}"/>
              </a:ext>
            </a:extLst>
          </p:cNvPr>
          <p:cNvSpPr txBox="1">
            <a:spLocks noChangeArrowheads="1"/>
          </p:cNvSpPr>
          <p:nvPr/>
        </p:nvSpPr>
        <p:spPr bwMode="auto">
          <a:xfrm>
            <a:off x="611188" y="1269206"/>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539750" indent="-539750">
              <a:spcBef>
                <a:spcPct val="40000"/>
              </a:spcBef>
              <a:buNone/>
            </a:pPr>
            <a:r>
              <a:rPr lang="nl-NL" dirty="0">
                <a:latin typeface="Calibri"/>
                <a:ea typeface="ＭＳ Ｐゴシック" charset="0"/>
                <a:cs typeface="Calibri"/>
              </a:rPr>
              <a:t>3. 	Kan het gebruik van emoties gevaarlijk zijn? Leg uit. (gevaarlijk voor publiek)</a:t>
            </a:r>
          </a:p>
          <a:p>
            <a:pPr eaLnBrk="1" hangingPunct="1">
              <a:spcBef>
                <a:spcPct val="40000"/>
              </a:spcBef>
              <a:buFontTx/>
              <a:buNone/>
            </a:pPr>
            <a:endParaRPr lang="nl-NL" altLang="nl-NL" sz="2000" dirty="0">
              <a:latin typeface="Calibri" panose="020F0502020204030204" pitchFamily="34" charset="0"/>
              <a:cs typeface="Calibri" panose="020F0502020204030204" pitchFamily="34" charset="0"/>
            </a:endParaRPr>
          </a:p>
        </p:txBody>
      </p:sp>
      <p:pic>
        <p:nvPicPr>
          <p:cNvPr id="2050" name="Picture 2" descr="Why so many people want to believe Biden stole the election - Los Angeles  Times">
            <a:extLst>
              <a:ext uri="{FF2B5EF4-FFF2-40B4-BE49-F238E27FC236}">
                <a16:creationId xmlns:a16="http://schemas.microsoft.com/office/drawing/2014/main" id="{34DBAC72-C642-4267-AAE2-28AF52F7C4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5920" y="2348880"/>
            <a:ext cx="6012160" cy="400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26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Pathos </a:t>
            </a:r>
            <a:endParaRPr lang="nl-NL" sz="4000" i="1" dirty="0">
              <a:solidFill>
                <a:schemeClr val="tx1"/>
              </a:solidFill>
              <a:latin typeface="Calibri" panose="020F0502020204030204" pitchFamily="34" charset="0"/>
            </a:endParaRPr>
          </a:p>
        </p:txBody>
      </p:sp>
      <p:sp>
        <p:nvSpPr>
          <p:cNvPr id="5" name="Rectangle 7">
            <a:extLst>
              <a:ext uri="{FF2B5EF4-FFF2-40B4-BE49-F238E27FC236}">
                <a16:creationId xmlns:a16="http://schemas.microsoft.com/office/drawing/2014/main" id="{BF1C9842-B757-4623-AAEB-3BD54CCEFD65}"/>
              </a:ext>
            </a:extLst>
          </p:cNvPr>
          <p:cNvSpPr txBox="1">
            <a:spLocks noChangeArrowheads="1"/>
          </p:cNvSpPr>
          <p:nvPr/>
        </p:nvSpPr>
        <p:spPr bwMode="auto">
          <a:xfrm>
            <a:off x="611188" y="1269206"/>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539750" indent="-539750">
              <a:spcBef>
                <a:spcPct val="40000"/>
              </a:spcBef>
              <a:buNone/>
            </a:pPr>
            <a:r>
              <a:rPr lang="nl-NL" dirty="0">
                <a:latin typeface="Calibri"/>
                <a:ea typeface="ＭＳ Ｐゴシック" charset="0"/>
                <a:cs typeface="Calibri"/>
              </a:rPr>
              <a:t>3. 	Kan het gebruik van emoties gevaarlijk zijn? Leg uit. (gevaarlijk voor eigen ethos)</a:t>
            </a:r>
          </a:p>
          <a:p>
            <a:pPr eaLnBrk="1" hangingPunct="1">
              <a:spcBef>
                <a:spcPct val="40000"/>
              </a:spcBef>
              <a:buFontTx/>
              <a:buNone/>
            </a:pPr>
            <a:endParaRPr lang="nl-NL" altLang="nl-NL" sz="2000" dirty="0">
              <a:latin typeface="Calibri" panose="020F0502020204030204" pitchFamily="34" charset="0"/>
              <a:cs typeface="Calibri" panose="020F0502020204030204" pitchFamily="34" charset="0"/>
            </a:endParaRPr>
          </a:p>
        </p:txBody>
      </p:sp>
      <p:pic>
        <p:nvPicPr>
          <p:cNvPr id="3074" name="Picture 2" descr="Emma Wortelboer - Ecstatic Happy Joy GIF by MikeyMo | Gfycat">
            <a:extLst>
              <a:ext uri="{FF2B5EF4-FFF2-40B4-BE49-F238E27FC236}">
                <a16:creationId xmlns:a16="http://schemas.microsoft.com/office/drawing/2014/main" id="{88ECBB51-A096-46DD-8E19-89BBE4C30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834" y="2670869"/>
            <a:ext cx="6164970" cy="3494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232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Pathos – speech Frans Timmermans </a:t>
            </a:r>
            <a:endParaRPr lang="nl-NL" sz="4000" i="1" dirty="0">
              <a:solidFill>
                <a:schemeClr val="tx1"/>
              </a:solidFill>
              <a:latin typeface="Calibri" panose="020F0502020204030204" pitchFamily="34" charset="0"/>
            </a:endParaRPr>
          </a:p>
        </p:txBody>
      </p:sp>
      <p:pic>
        <p:nvPicPr>
          <p:cNvPr id="4" name="Afbeelding 3">
            <a:extLst>
              <a:ext uri="{FF2B5EF4-FFF2-40B4-BE49-F238E27FC236}">
                <a16:creationId xmlns:a16="http://schemas.microsoft.com/office/drawing/2014/main" id="{4A05F10A-C1FC-4BC6-8072-D2964FD863F7}"/>
              </a:ext>
            </a:extLst>
          </p:cNvPr>
          <p:cNvPicPr>
            <a:picLocks noChangeAspect="1"/>
          </p:cNvPicPr>
          <p:nvPr/>
        </p:nvPicPr>
        <p:blipFill rotWithShape="1">
          <a:blip r:embed="rId3"/>
          <a:srcRect l="10625" t="10801" r="31100" b="19200"/>
          <a:stretch/>
        </p:blipFill>
        <p:spPr>
          <a:xfrm>
            <a:off x="971600" y="996297"/>
            <a:ext cx="7200800" cy="4865405"/>
          </a:xfrm>
          <a:prstGeom prst="rect">
            <a:avLst/>
          </a:prstGeom>
        </p:spPr>
      </p:pic>
      <p:sp>
        <p:nvSpPr>
          <p:cNvPr id="6" name="Rectangle 7">
            <a:extLst>
              <a:ext uri="{FF2B5EF4-FFF2-40B4-BE49-F238E27FC236}">
                <a16:creationId xmlns:a16="http://schemas.microsoft.com/office/drawing/2014/main" id="{D1598CBA-4F1C-4F0A-A949-7FD7B4534C60}"/>
              </a:ext>
            </a:extLst>
          </p:cNvPr>
          <p:cNvSpPr txBox="1">
            <a:spLocks noChangeArrowheads="1"/>
          </p:cNvSpPr>
          <p:nvPr/>
        </p:nvSpPr>
        <p:spPr bwMode="auto">
          <a:xfrm>
            <a:off x="806202" y="5949280"/>
            <a:ext cx="7942262" cy="79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539750" indent="-539750">
              <a:spcBef>
                <a:spcPct val="40000"/>
              </a:spcBef>
              <a:buNone/>
            </a:pPr>
            <a:r>
              <a:rPr lang="nl-NL" sz="1400" dirty="0">
                <a:solidFill>
                  <a:schemeClr val="bg1">
                    <a:lumMod val="65000"/>
                  </a:schemeClr>
                </a:solidFill>
                <a:latin typeface="Calibri"/>
                <a:ea typeface="ＭＳ Ｐゴシック" charset="0"/>
                <a:cs typeface="Calibri"/>
              </a:rPr>
              <a:t>Peter Burger, 23 juli 2014 op: </a:t>
            </a:r>
            <a:r>
              <a:rPr lang="nl-NL" sz="1400" dirty="0">
                <a:solidFill>
                  <a:schemeClr val="bg1">
                    <a:lumMod val="65000"/>
                  </a:schemeClr>
                </a:solidFill>
              </a:rPr>
              <a:t>http://www.gestolengrootmoeder.nl/wordpress/plunderaars-stelen-trouwringen-riskante-retoriek-over-de-ramp/</a:t>
            </a:r>
          </a:p>
          <a:p>
            <a:pPr marL="539750" indent="-539750">
              <a:spcBef>
                <a:spcPct val="40000"/>
              </a:spcBef>
              <a:buNone/>
            </a:pPr>
            <a:r>
              <a:rPr lang="nl-NL" sz="1800" dirty="0">
                <a:latin typeface="Calibri"/>
                <a:ea typeface="ＭＳ Ｐゴシック" charset="0"/>
                <a:cs typeface="Calibri"/>
              </a:rPr>
              <a:t>  </a:t>
            </a:r>
          </a:p>
          <a:p>
            <a:pPr eaLnBrk="1" hangingPunct="1">
              <a:spcBef>
                <a:spcPct val="40000"/>
              </a:spcBef>
              <a:buFontTx/>
              <a:buNone/>
            </a:pPr>
            <a:endParaRPr lang="nl-NL" altLang="nl-NL"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122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2c (Job </a:t>
            </a:r>
            <a:r>
              <a:rPr lang="nl-NL" sz="4000" dirty="0" err="1">
                <a:solidFill>
                  <a:schemeClr val="tx1"/>
                </a:solidFill>
                <a:latin typeface="Calibri" panose="020F0502020204030204" pitchFamily="34" charset="0"/>
              </a:rPr>
              <a:t>Gosschalk</a:t>
            </a:r>
            <a:r>
              <a:rPr lang="nl-NL" sz="4000" dirty="0">
                <a:solidFill>
                  <a:schemeClr val="tx1"/>
                </a:solidFill>
                <a:latin typeface="Calibri" panose="020F0502020204030204" pitchFamily="34" charset="0"/>
              </a:rPr>
              <a:t>)</a:t>
            </a:r>
            <a:endParaRPr lang="nl-NL" sz="4000" i="1" dirty="0">
              <a:solidFill>
                <a:schemeClr val="tx1"/>
              </a:solidFill>
              <a:latin typeface="Calibri" panose="020F0502020204030204" pitchFamily="34" charset="0"/>
            </a:endParaRPr>
          </a:p>
        </p:txBody>
      </p:sp>
      <p:pic>
        <p:nvPicPr>
          <p:cNvPr id="8" name="Afbeelding 7">
            <a:extLst>
              <a:ext uri="{FF2B5EF4-FFF2-40B4-BE49-F238E27FC236}">
                <a16:creationId xmlns:a16="http://schemas.microsoft.com/office/drawing/2014/main" id="{D6A04EC4-31BF-495F-9E1B-111C691BB6DD}"/>
              </a:ext>
            </a:extLst>
          </p:cNvPr>
          <p:cNvPicPr>
            <a:picLocks noChangeAspect="1"/>
          </p:cNvPicPr>
          <p:nvPr/>
        </p:nvPicPr>
        <p:blipFill rotWithShape="1">
          <a:blip r:embed="rId2"/>
          <a:srcRect l="31100" t="57000" r="32356" b="5201"/>
          <a:stretch/>
        </p:blipFill>
        <p:spPr>
          <a:xfrm>
            <a:off x="3779912" y="3284984"/>
            <a:ext cx="5198005" cy="3024336"/>
          </a:xfrm>
          <a:prstGeom prst="rect">
            <a:avLst/>
          </a:prstGeom>
        </p:spPr>
      </p:pic>
      <p:pic>
        <p:nvPicPr>
          <p:cNvPr id="6" name="Afbeelding 5">
            <a:extLst>
              <a:ext uri="{FF2B5EF4-FFF2-40B4-BE49-F238E27FC236}">
                <a16:creationId xmlns:a16="http://schemas.microsoft.com/office/drawing/2014/main" id="{0D38520E-8E8B-48EF-A76F-9079C55FCF0B}"/>
              </a:ext>
            </a:extLst>
          </p:cNvPr>
          <p:cNvPicPr>
            <a:picLocks noChangeAspect="1"/>
          </p:cNvPicPr>
          <p:nvPr/>
        </p:nvPicPr>
        <p:blipFill rotWithShape="1">
          <a:blip r:embed="rId2"/>
          <a:srcRect l="28738" t="10800" r="34152" b="52800"/>
          <a:stretch/>
        </p:blipFill>
        <p:spPr>
          <a:xfrm>
            <a:off x="0" y="1196752"/>
            <a:ext cx="6003597" cy="3312368"/>
          </a:xfrm>
          <a:prstGeom prst="rect">
            <a:avLst/>
          </a:prstGeom>
        </p:spPr>
      </p:pic>
    </p:spTree>
    <p:extLst>
      <p:ext uri="{BB962C8B-B14F-4D97-AF65-F5344CB8AC3E}">
        <p14:creationId xmlns:p14="http://schemas.microsoft.com/office/powerpoint/2010/main" val="861732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2c (Job </a:t>
            </a:r>
            <a:r>
              <a:rPr lang="nl-NL" sz="4000" dirty="0" err="1">
                <a:solidFill>
                  <a:schemeClr val="tx1"/>
                </a:solidFill>
                <a:latin typeface="Calibri" panose="020F0502020204030204" pitchFamily="34" charset="0"/>
              </a:rPr>
              <a:t>Gosschalk</a:t>
            </a:r>
            <a:r>
              <a:rPr lang="nl-NL" sz="4000" dirty="0">
                <a:solidFill>
                  <a:schemeClr val="tx1"/>
                </a:solidFill>
                <a:latin typeface="Calibri" panose="020F0502020204030204" pitchFamily="34" charset="0"/>
              </a:rPr>
              <a:t>)</a:t>
            </a:r>
            <a:endParaRPr lang="nl-NL" sz="4000" i="1" dirty="0">
              <a:solidFill>
                <a:schemeClr val="tx1"/>
              </a:solidFill>
              <a:latin typeface="Calibri" panose="020F0502020204030204" pitchFamily="34" charset="0"/>
            </a:endParaRPr>
          </a:p>
        </p:txBody>
      </p:sp>
      <p:sp>
        <p:nvSpPr>
          <p:cNvPr id="4" name="Rectangle 7">
            <a:extLst>
              <a:ext uri="{FF2B5EF4-FFF2-40B4-BE49-F238E27FC236}">
                <a16:creationId xmlns:a16="http://schemas.microsoft.com/office/drawing/2014/main" id="{AACEE08B-FD66-4FE5-A0B1-8F4F5A97811F}"/>
              </a:ext>
            </a:extLst>
          </p:cNvPr>
          <p:cNvSpPr txBox="1">
            <a:spLocks noChangeArrowheads="1"/>
          </p:cNvSpPr>
          <p:nvPr/>
        </p:nvSpPr>
        <p:spPr bwMode="auto">
          <a:xfrm>
            <a:off x="179388" y="1052513"/>
            <a:ext cx="8713787"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514350" indent="-514350">
              <a:buAutoNum type="arabicPeriod"/>
              <a:defRPr/>
            </a:pPr>
            <a:r>
              <a:rPr lang="nl-NL" sz="3200" dirty="0">
                <a:latin typeface="Calibri" panose="020F0502020204030204" pitchFamily="34" charset="0"/>
                <a:ea typeface="Times New Roman" panose="02020603050405020304" pitchFamily="18" charset="0"/>
                <a:cs typeface="Calibri" panose="020F0502020204030204" pitchFamily="34" charset="0"/>
              </a:rPr>
              <a:t>Tot welk retorische genre behoren  de teksten 2a, 2b, en 2c? Motiveer.</a:t>
            </a:r>
          </a:p>
          <a:p>
            <a:pPr marL="539750">
              <a:defRPr/>
            </a:pPr>
            <a:r>
              <a:rPr lang="nl-NL" sz="3200" dirty="0">
                <a:solidFill>
                  <a:schemeClr val="bg2">
                    <a:lumMod val="60000"/>
                    <a:lumOff val="40000"/>
                  </a:schemeClr>
                </a:solidFill>
                <a:latin typeface="Calibri" panose="020F0502020204030204" pitchFamily="34" charset="0"/>
                <a:ea typeface="Calibri" panose="020F0502020204030204" pitchFamily="34" charset="0"/>
                <a:cs typeface="Calibri" panose="020F0502020204030204" pitchFamily="34" charset="0"/>
              </a:rPr>
              <a:t>Deze apologieën behoren tot het juridische genre: het zijn verdedigingen tegen een beschuldiging </a:t>
            </a:r>
          </a:p>
          <a:p>
            <a:pPr marL="514350" indent="-514350">
              <a:buAutoNum type="arabicPeriod"/>
              <a:defRPr/>
            </a:pPr>
            <a:endParaRPr lang="en-NL"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7254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2c (Job </a:t>
            </a:r>
            <a:r>
              <a:rPr lang="nl-NL" sz="4000" dirty="0" err="1">
                <a:solidFill>
                  <a:schemeClr val="tx1"/>
                </a:solidFill>
                <a:latin typeface="Calibri" panose="020F0502020204030204" pitchFamily="34" charset="0"/>
              </a:rPr>
              <a:t>Gosschalk</a:t>
            </a:r>
            <a:r>
              <a:rPr lang="nl-NL" sz="4000" dirty="0">
                <a:solidFill>
                  <a:schemeClr val="tx1"/>
                </a:solidFill>
                <a:latin typeface="Calibri" panose="020F0502020204030204" pitchFamily="34" charset="0"/>
              </a:rPr>
              <a:t>)</a:t>
            </a:r>
            <a:endParaRPr lang="nl-NL" sz="4000" i="1" dirty="0">
              <a:solidFill>
                <a:schemeClr val="tx1"/>
              </a:solidFill>
              <a:latin typeface="Calibri" panose="020F0502020204030204" pitchFamily="34" charset="0"/>
            </a:endParaRPr>
          </a:p>
        </p:txBody>
      </p:sp>
      <p:sp>
        <p:nvSpPr>
          <p:cNvPr id="4" name="Rectangle 7">
            <a:extLst>
              <a:ext uri="{FF2B5EF4-FFF2-40B4-BE49-F238E27FC236}">
                <a16:creationId xmlns:a16="http://schemas.microsoft.com/office/drawing/2014/main" id="{AACEE08B-FD66-4FE5-A0B1-8F4F5A97811F}"/>
              </a:ext>
            </a:extLst>
          </p:cNvPr>
          <p:cNvSpPr txBox="1">
            <a:spLocks noChangeArrowheads="1"/>
          </p:cNvSpPr>
          <p:nvPr/>
        </p:nvSpPr>
        <p:spPr bwMode="auto">
          <a:xfrm>
            <a:off x="179388" y="1052513"/>
            <a:ext cx="8713787"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1113" indent="-11113">
              <a:defRPr/>
            </a:pPr>
            <a:r>
              <a:rPr lang="nl-NL" sz="1800" dirty="0">
                <a:latin typeface="Calibri" panose="020F0502020204030204" pitchFamily="34" charset="0"/>
                <a:ea typeface="Times New Roman" panose="02020603050405020304" pitchFamily="18" charset="0"/>
                <a:cs typeface="Calibri" panose="020F0502020204030204" pitchFamily="34" charset="0"/>
              </a:rPr>
              <a:t>De afgelopen weken ben ik het onderwerp geweest van geruchten over mijn omgang met acteurs. Het klopt dat ik één-op-één met acteurs aan scènes heb gewerkt, ook bij mij thuis. Het is voorgekomen dat ik daarbij acteurs heb gevraagd hun kleren uit te doen. Ik ben daarbij in een aantal gevallen – besef ik nu – over grenzen gegaan. Ik heb onvoldoende rekening gehouden met het verschil tussen mijn positie en die van een acteur.</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wil benadrukken dat mijn (oud-)collega’s bij o.a.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Casting waar ik tot 2008 als casting director werkte en bij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&amp; Zonen waar ik sinds 2008 als regisseur en producent werkzaam ben hier nooit van op de hoogte zijn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Er is bij mijn beste weten in deze situaties van speloefeningen nooit sprake geweest van fysiek contact. Mij bereiken ook allerlei wilde geruchten over drugs, betasten en minderjarigen. Van die verhalen wil ik met grote stelligheid afstand nemen. Daar is absoluut geen sprake van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Als ik mensen heb gekwetst of een pijnlijke herinnering heb bezorgd, spijt mij dat heel erg. Die mensen zou ik graag persoonlijk mijn excuses willen aanbieden.</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kan niet ontkennen dat ik over grenzen ben gegaan en daarom doe ik voor nu een stap terug. Ik leg mijn werkzaamheden als producent en regisseur neer.</a:t>
            </a:r>
            <a:endParaRPr lang="en-NL" sz="1800" dirty="0">
              <a:latin typeface="Calibri" panose="020F0502020204030204" pitchFamily="34" charset="0"/>
              <a:ea typeface="Times New Roman" panose="02020603050405020304" pitchFamily="18"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Dit is een eenmalige verklaring, waarmee ik hoop een einde te maken aan de geruchten. Ik ben de komende periode niet beschikbaar voor interviews of commentaar.</a:t>
            </a:r>
            <a:endParaRPr lang="en-NL"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64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2c (Job </a:t>
            </a:r>
            <a:r>
              <a:rPr lang="nl-NL" sz="4000" dirty="0" err="1">
                <a:solidFill>
                  <a:schemeClr val="tx1"/>
                </a:solidFill>
                <a:latin typeface="Calibri" panose="020F0502020204030204" pitchFamily="34" charset="0"/>
              </a:rPr>
              <a:t>Gosschalk</a:t>
            </a:r>
            <a:r>
              <a:rPr lang="nl-NL" sz="4000" dirty="0">
                <a:solidFill>
                  <a:schemeClr val="tx1"/>
                </a:solidFill>
                <a:latin typeface="Calibri" panose="020F0502020204030204" pitchFamily="34" charset="0"/>
              </a:rPr>
              <a:t>)</a:t>
            </a:r>
            <a:endParaRPr lang="nl-NL" sz="4000" i="1" dirty="0">
              <a:solidFill>
                <a:schemeClr val="tx1"/>
              </a:solidFill>
              <a:latin typeface="Calibri" panose="020F0502020204030204" pitchFamily="34" charset="0"/>
            </a:endParaRPr>
          </a:p>
        </p:txBody>
      </p:sp>
      <p:sp>
        <p:nvSpPr>
          <p:cNvPr id="4" name="Rectangle 7">
            <a:extLst>
              <a:ext uri="{FF2B5EF4-FFF2-40B4-BE49-F238E27FC236}">
                <a16:creationId xmlns:a16="http://schemas.microsoft.com/office/drawing/2014/main" id="{AACEE08B-FD66-4FE5-A0B1-8F4F5A97811F}"/>
              </a:ext>
            </a:extLst>
          </p:cNvPr>
          <p:cNvSpPr txBox="1">
            <a:spLocks noChangeArrowheads="1"/>
          </p:cNvSpPr>
          <p:nvPr/>
        </p:nvSpPr>
        <p:spPr bwMode="auto">
          <a:xfrm>
            <a:off x="179388" y="1052513"/>
            <a:ext cx="8713787"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1113" indent="-11113">
              <a:defRPr/>
            </a:pPr>
            <a:r>
              <a:rPr lang="nl-NL" sz="1800" dirty="0">
                <a:latin typeface="Calibri" panose="020F0502020204030204" pitchFamily="34" charset="0"/>
                <a:ea typeface="Times New Roman" panose="02020603050405020304" pitchFamily="18" charset="0"/>
                <a:cs typeface="Calibri" panose="020F0502020204030204" pitchFamily="34" charset="0"/>
              </a:rPr>
              <a:t>De afgelopen weken ben ik het onderwerp geweest van geruchten over mijn omgang met acteurs. Het klopt dat ik één-op-één met acteurs aan scènes heb gewerkt, ook bij mij thuis. Het is voorgekomen dat ik daarbij acteurs heb gevraagd hun kleren uit te doen. Ik ben daarbij in een aantal gevallen – besef ik nu – over grenzen gegaan. Ik heb onvoldoende rekening gehouden met het verschil tussen mijn positie en die van een acteur.</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wil benadrukken dat mijn (oud-)collega’s bij o.a.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Casting waar ik tot 2008 als casting director werkte en bij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&amp; Zonen waar ik sinds 2008 als regisseur en producent werkzaam ben hier nooit van op de hoogte zijn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Er is bij mijn beste weten in deze situaties van speloefeningen nooit sprake geweest van fysiek contact. Mij bereiken ook allerlei wilde geruchten over drugs, betasten en minderjarigen. Van die verhalen wil ik met grote stelligheid afstand nemen. Daar is absoluut geen sprake van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Als ik mensen heb gekwetst of een pijnlijke herinnering heb bezorgd, spijt mij dat heel erg. Die mensen zou ik graag persoonlijk mijn excuses willen aanbieden.</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kan niet ontkennen dat ik over grenzen ben gegaan en daarom doe ik voor nu een stap terug. Ik leg mijn werkzaamheden als producent en regisseur neer.</a:t>
            </a:r>
            <a:endParaRPr lang="en-NL" sz="1800" dirty="0">
              <a:latin typeface="Calibri" panose="020F0502020204030204" pitchFamily="34" charset="0"/>
              <a:ea typeface="Times New Roman" panose="02020603050405020304" pitchFamily="18"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Dit is een eenmalige verklaring, waarmee ik hoop een einde te maken aan de geruchten. Ik ben de komende periode niet beschikbaar voor interviews of commentaar.</a:t>
            </a:r>
            <a:endParaRPr lang="en-NL" sz="18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14">
            <a:extLst>
              <a:ext uri="{FF2B5EF4-FFF2-40B4-BE49-F238E27FC236}">
                <a16:creationId xmlns:a16="http://schemas.microsoft.com/office/drawing/2014/main" id="{FCCFADCA-C4BF-47F5-9234-62F6D34562C4}"/>
              </a:ext>
            </a:extLst>
          </p:cNvPr>
          <p:cNvSpPr txBox="1"/>
          <p:nvPr/>
        </p:nvSpPr>
        <p:spPr>
          <a:xfrm>
            <a:off x="-35719" y="5454223"/>
            <a:ext cx="9144000" cy="1431161"/>
          </a:xfrm>
          <a:prstGeom prst="rect">
            <a:avLst/>
          </a:prstGeom>
          <a:solidFill>
            <a:srgbClr val="002060"/>
          </a:solidFill>
          <a:ln>
            <a:solidFill>
              <a:srgbClr val="002060"/>
            </a:solidFill>
          </a:ln>
        </p:spPr>
        <p:txBody>
          <a:bodyPr>
            <a:spAutoFit/>
          </a:bodyPr>
          <a:lstStyle/>
          <a:p>
            <a:pPr marL="352425">
              <a:defRPr/>
            </a:pPr>
            <a:endParaRPr lang="nl-NL" sz="1100" dirty="0">
              <a:solidFill>
                <a:srgbClr val="FFFF00"/>
              </a:solidFill>
              <a:latin typeface="Calibri" panose="020F0502020204030204" pitchFamily="34" charset="0"/>
            </a:endParaRPr>
          </a:p>
          <a:p>
            <a:pPr marL="231775" lvl="0" fontAlgn="base">
              <a:spcBef>
                <a:spcPct val="0"/>
              </a:spcBef>
              <a:spcAft>
                <a:spcPct val="0"/>
              </a:spcAft>
              <a:defRPr/>
            </a:pPr>
            <a:r>
              <a:rPr lang="nl-NL" sz="2000" dirty="0">
                <a:solidFill>
                  <a:srgbClr val="FFFFFF"/>
                </a:solidFill>
                <a:latin typeface="Calibri" panose="020F0502020204030204" pitchFamily="34" charset="0"/>
                <a:ea typeface="ＭＳ Ｐゴシック" panose="020B0600070205080204" pitchFamily="34" charset="-128"/>
                <a:cs typeface="Calibri" panose="020F0502020204030204" pitchFamily="34" charset="0"/>
              </a:rPr>
              <a:t>2. 	Op welke </a:t>
            </a:r>
            <a:r>
              <a:rPr lang="nl-NL" sz="2000" dirty="0">
                <a:solidFill>
                  <a:srgbClr val="FFFF00"/>
                </a:solidFill>
                <a:latin typeface="Calibri" panose="020F0502020204030204" pitchFamily="34" charset="0"/>
                <a:ea typeface="ＭＳ Ｐゴシック" panose="020B0600070205080204" pitchFamily="34" charset="-128"/>
                <a:cs typeface="Calibri" panose="020F0502020204030204" pitchFamily="34" charset="0"/>
              </a:rPr>
              <a:t>verdedigingslinies</a:t>
            </a:r>
            <a:r>
              <a:rPr lang="nl-NL" sz="2000" dirty="0">
                <a:solidFill>
                  <a:srgbClr val="FFFFFF"/>
                </a:solidFill>
                <a:latin typeface="Calibri" panose="020F0502020204030204" pitchFamily="34" charset="0"/>
                <a:ea typeface="ＭＳ Ｐゴシック" panose="020B0600070205080204" pitchFamily="34" charset="-128"/>
                <a:cs typeface="Calibri" panose="020F0502020204030204" pitchFamily="34" charset="0"/>
              </a:rPr>
              <a:t> doet </a:t>
            </a:r>
            <a:r>
              <a:rPr lang="nl-NL" sz="2000" dirty="0" err="1">
                <a:solidFill>
                  <a:srgbClr val="FFFFFF"/>
                </a:solidFill>
                <a:latin typeface="Calibri" panose="020F0502020204030204" pitchFamily="34" charset="0"/>
                <a:ea typeface="ＭＳ Ｐゴシック" panose="020B0600070205080204" pitchFamily="34" charset="-128"/>
                <a:cs typeface="Calibri" panose="020F0502020204030204" pitchFamily="34" charset="0"/>
              </a:rPr>
              <a:t>Gosschalk</a:t>
            </a:r>
            <a:r>
              <a:rPr lang="nl-NL" sz="2000" dirty="0">
                <a:solidFill>
                  <a:srgbClr val="FFFFFF"/>
                </a:solidFill>
                <a:latin typeface="Calibri" panose="020F0502020204030204" pitchFamily="34" charset="0"/>
                <a:ea typeface="ＭＳ Ｐゴシック" panose="020B0600070205080204" pitchFamily="34" charset="-128"/>
                <a:cs typeface="Calibri" panose="020F0502020204030204" pitchFamily="34" charset="0"/>
              </a:rPr>
              <a:t> een beroep? Verwijs naar 	regelnummers en motiveer. Hoe kun je overeenkomsten en verschillen in 	strategieën verklaren?</a:t>
            </a:r>
            <a:endParaRPr lang="en-NL" sz="2000" dirty="0">
              <a:solidFill>
                <a:srgbClr val="FFFFFF"/>
              </a:solidFill>
              <a:latin typeface="Calibri" panose="020F0502020204030204" pitchFamily="34" charset="0"/>
              <a:ea typeface="ＭＳ Ｐゴシック" panose="020B0600070205080204" pitchFamily="34" charset="-128"/>
              <a:cs typeface="Calibri" panose="020F0502020204030204" pitchFamily="34" charset="0"/>
            </a:endParaRPr>
          </a:p>
          <a:p>
            <a:pPr marL="352425">
              <a:defRPr/>
            </a:pPr>
            <a:endParaRPr lang="en-GB" sz="1600" dirty="0"/>
          </a:p>
        </p:txBody>
      </p:sp>
    </p:spTree>
    <p:extLst>
      <p:ext uri="{BB962C8B-B14F-4D97-AF65-F5344CB8AC3E}">
        <p14:creationId xmlns:p14="http://schemas.microsoft.com/office/powerpoint/2010/main" val="441168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2c (Job </a:t>
            </a:r>
            <a:r>
              <a:rPr lang="nl-NL" sz="4000" dirty="0" err="1">
                <a:solidFill>
                  <a:schemeClr val="tx1"/>
                </a:solidFill>
                <a:latin typeface="Calibri" panose="020F0502020204030204" pitchFamily="34" charset="0"/>
              </a:rPr>
              <a:t>Gosschalk</a:t>
            </a:r>
            <a:r>
              <a:rPr lang="nl-NL" sz="4000" dirty="0">
                <a:solidFill>
                  <a:schemeClr val="tx1"/>
                </a:solidFill>
                <a:latin typeface="Calibri" panose="020F0502020204030204" pitchFamily="34" charset="0"/>
              </a:rPr>
              <a:t>)</a:t>
            </a:r>
            <a:endParaRPr lang="nl-NL" sz="4000" i="1" dirty="0">
              <a:solidFill>
                <a:schemeClr val="tx1"/>
              </a:solidFill>
              <a:latin typeface="Calibri" panose="020F0502020204030204" pitchFamily="34" charset="0"/>
            </a:endParaRPr>
          </a:p>
        </p:txBody>
      </p:sp>
      <p:sp>
        <p:nvSpPr>
          <p:cNvPr id="4" name="Rectangle 7">
            <a:extLst>
              <a:ext uri="{FF2B5EF4-FFF2-40B4-BE49-F238E27FC236}">
                <a16:creationId xmlns:a16="http://schemas.microsoft.com/office/drawing/2014/main" id="{AACEE08B-FD66-4FE5-A0B1-8F4F5A97811F}"/>
              </a:ext>
            </a:extLst>
          </p:cNvPr>
          <p:cNvSpPr txBox="1">
            <a:spLocks noChangeArrowheads="1"/>
          </p:cNvSpPr>
          <p:nvPr/>
        </p:nvSpPr>
        <p:spPr bwMode="auto">
          <a:xfrm>
            <a:off x="179388" y="1052513"/>
            <a:ext cx="8713787"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1113" indent="-11113">
              <a:defRPr/>
            </a:pPr>
            <a:r>
              <a:rPr lang="nl-NL" sz="1800" dirty="0">
                <a:latin typeface="Calibri" panose="020F0502020204030204" pitchFamily="34" charset="0"/>
                <a:ea typeface="Times New Roman" panose="02020603050405020304" pitchFamily="18" charset="0"/>
                <a:cs typeface="Calibri" panose="020F0502020204030204" pitchFamily="34" charset="0"/>
              </a:rPr>
              <a:t>De afgelopen weken ben ik het onderwerp geweest van geruchten over mijn omgang met acteurs. Het klopt dat ik één-op-één met acteurs aan scènes heb gewerkt, ook bij mij thuis. Het is voorgekomen dat ik daarbij acteurs heb gevraagd hun kleren uit te doen. Ik ben daarbij in een aantal gevallen – besef ik nu – over grenzen gegaan. Ik heb onvoldoende rekening gehouden met het verschil tussen mijn positie en die van een acteur.</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wil benadrukken dat mijn (oud-)collega’s bij o.a.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Casting waar ik tot 2008 als casting director werkte en bij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&amp; Zonen waar ik sinds 2008 als regisseur en producent werkzaam ben hier nooit van op de hoogte zijn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Er is bij mijn beste weten in deze situaties van speloefeningen nooit sprake geweest van fysiek contact. </a:t>
            </a:r>
            <a:r>
              <a:rPr lang="nl-NL" sz="1800" dirty="0">
                <a:highlight>
                  <a:srgbClr val="FFFF00"/>
                </a:highlight>
                <a:latin typeface="Calibri" panose="020F0502020204030204" pitchFamily="34" charset="0"/>
                <a:ea typeface="Times New Roman" panose="02020603050405020304" pitchFamily="18" charset="0"/>
                <a:cs typeface="Calibri" panose="020F0502020204030204" pitchFamily="34" charset="0"/>
              </a:rPr>
              <a:t>Mij bereiken ook allerlei wilde geruchten over drugs, betasten en minderjarigen. Van die verhalen wil ik met grote stelligheid afstand nemen. Daar is absoluut geen sprake van geweest. (1</a:t>
            </a:r>
            <a:r>
              <a:rPr lang="nl-NL" sz="1800" baseline="30000" dirty="0">
                <a:highlight>
                  <a:srgbClr val="FFFF00"/>
                </a:highlight>
                <a:latin typeface="Calibri" panose="020F0502020204030204" pitchFamily="34" charset="0"/>
                <a:ea typeface="Times New Roman" panose="02020603050405020304" pitchFamily="18" charset="0"/>
                <a:cs typeface="Calibri" panose="020F0502020204030204" pitchFamily="34" charset="0"/>
              </a:rPr>
              <a:t>e</a:t>
            </a:r>
            <a:r>
              <a:rPr lang="nl-NL" sz="1800" dirty="0">
                <a:highlight>
                  <a:srgbClr val="FFFF00"/>
                </a:highlight>
                <a:latin typeface="Calibri" panose="020F0502020204030204" pitchFamily="34" charset="0"/>
                <a:ea typeface="Times New Roman" panose="02020603050405020304" pitchFamily="18" charset="0"/>
                <a:cs typeface="Calibri" panose="020F0502020204030204" pitchFamily="34" charset="0"/>
              </a:rPr>
              <a:t> linie)</a:t>
            </a:r>
            <a:endParaRPr lang="en-NL" sz="1800" dirty="0">
              <a:highlight>
                <a:srgbClr val="FFFF00"/>
              </a:highlight>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Als ik mensen </a:t>
            </a:r>
            <a:r>
              <a:rPr lang="nl-NL" sz="1800" dirty="0">
                <a:highlight>
                  <a:srgbClr val="FFFF00"/>
                </a:highlight>
                <a:latin typeface="Calibri" panose="020F0502020204030204" pitchFamily="34" charset="0"/>
                <a:ea typeface="Times New Roman" panose="02020603050405020304" pitchFamily="18" charset="0"/>
                <a:cs typeface="Calibri" panose="020F0502020204030204" pitchFamily="34" charset="0"/>
              </a:rPr>
              <a:t>heb gekwetst of een pijnlijke herinnering heb bezorgd, spijt mij dat heel erg. Die mensen zou ik graag persoonlijk mijn excuses willen aanbieden. (3</a:t>
            </a:r>
            <a:r>
              <a:rPr lang="nl-NL" sz="1800" baseline="30000" dirty="0">
                <a:highlight>
                  <a:srgbClr val="FFFF00"/>
                </a:highlight>
                <a:latin typeface="Calibri" panose="020F0502020204030204" pitchFamily="34" charset="0"/>
                <a:ea typeface="Times New Roman" panose="02020603050405020304" pitchFamily="18" charset="0"/>
                <a:cs typeface="Calibri" panose="020F0502020204030204" pitchFamily="34" charset="0"/>
              </a:rPr>
              <a:t>e</a:t>
            </a:r>
            <a:r>
              <a:rPr lang="nl-NL" sz="1800" dirty="0">
                <a:highlight>
                  <a:srgbClr val="FFFF00"/>
                </a:highlight>
                <a:latin typeface="Calibri" panose="020F0502020204030204" pitchFamily="34" charset="0"/>
                <a:ea typeface="Times New Roman" panose="02020603050405020304" pitchFamily="18" charset="0"/>
                <a:cs typeface="Calibri" panose="020F0502020204030204" pitchFamily="34" charset="0"/>
              </a:rPr>
              <a:t> linie)</a:t>
            </a:r>
            <a:endParaRPr lang="en-NL" sz="1800" dirty="0">
              <a:highlight>
                <a:srgbClr val="FFFF00"/>
              </a:highlight>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kan niet ontkennen dat ik over grenzen ben gegaan en daarom doe ik voor nu een stap terug. Ik leg mijn werkzaamheden als producent en regisseur neer.</a:t>
            </a:r>
            <a:endParaRPr lang="en-NL" sz="1800" dirty="0">
              <a:latin typeface="Calibri" panose="020F0502020204030204" pitchFamily="34" charset="0"/>
              <a:ea typeface="Times New Roman" panose="02020603050405020304" pitchFamily="18"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Dit is een eenmalige verklaring, waarmee ik hoop een einde te maken aan de geruchten. Ik ben de komende periode niet beschikbaar voor interviews of commentaar.</a:t>
            </a:r>
            <a:endParaRPr lang="en-NL"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907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2b (Job </a:t>
            </a:r>
            <a:r>
              <a:rPr lang="nl-NL" sz="4000" dirty="0" err="1">
                <a:solidFill>
                  <a:schemeClr val="tx1"/>
                </a:solidFill>
                <a:latin typeface="Calibri" panose="020F0502020204030204" pitchFamily="34" charset="0"/>
              </a:rPr>
              <a:t>Gosschalk</a:t>
            </a:r>
            <a:r>
              <a:rPr lang="nl-NL" sz="4000" dirty="0">
                <a:solidFill>
                  <a:schemeClr val="tx1"/>
                </a:solidFill>
                <a:latin typeface="Calibri" panose="020F0502020204030204" pitchFamily="34" charset="0"/>
              </a:rPr>
              <a:t>)</a:t>
            </a:r>
            <a:endParaRPr lang="nl-NL" sz="4000" i="1" dirty="0">
              <a:solidFill>
                <a:schemeClr val="tx1"/>
              </a:solidFill>
              <a:latin typeface="Calibri" panose="020F0502020204030204" pitchFamily="34" charset="0"/>
            </a:endParaRPr>
          </a:p>
        </p:txBody>
      </p:sp>
      <p:sp>
        <p:nvSpPr>
          <p:cNvPr id="4" name="Rectangle 7">
            <a:extLst>
              <a:ext uri="{FF2B5EF4-FFF2-40B4-BE49-F238E27FC236}">
                <a16:creationId xmlns:a16="http://schemas.microsoft.com/office/drawing/2014/main" id="{AACEE08B-FD66-4FE5-A0B1-8F4F5A97811F}"/>
              </a:ext>
            </a:extLst>
          </p:cNvPr>
          <p:cNvSpPr txBox="1">
            <a:spLocks noChangeArrowheads="1"/>
          </p:cNvSpPr>
          <p:nvPr/>
        </p:nvSpPr>
        <p:spPr bwMode="auto">
          <a:xfrm>
            <a:off x="179388" y="1052513"/>
            <a:ext cx="8713787"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1113" indent="-11113">
              <a:defRPr/>
            </a:pPr>
            <a:r>
              <a:rPr lang="nl-NL" sz="1800" dirty="0">
                <a:latin typeface="Calibri" panose="020F0502020204030204" pitchFamily="34" charset="0"/>
                <a:ea typeface="Times New Roman" panose="02020603050405020304" pitchFamily="18" charset="0"/>
                <a:cs typeface="Calibri" panose="020F0502020204030204" pitchFamily="34" charset="0"/>
              </a:rPr>
              <a:t>De afgelopen weken ben ik het onderwerp geweest van geruchten over mijn omgang met acteurs. Het klopt dat ik één-op-één met acteurs aan scènes heb gewerkt, ook bij mij thuis. Het is voorgekomen dat ik daarbij acteurs heb gevraagd hun kleren uit te doen. Ik ben daarbij in een aantal gevallen – besef ik nu – over grenzen gegaan. Ik heb onvoldoende rekening gehouden met het verschil tussen mijn positie en die van een acteur.</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wil benadrukken dat mijn (oud-)collega’s bij o.a.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Casting waar ik tot 2008 als casting director werkte en bij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&amp; Zonen waar ik sinds 2008 als regisseur en producent werkzaam ben hier nooit van op de hoogte zijn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Er is bij mijn beste weten in deze situaties van speloefeningen nooit sprake geweest van fysiek contact. Mij bereiken ook allerlei wilde geruchten over drugs, betasten en minderjarigen. Van die verhalen wil ik met grote stelligheid afstand nemen. Daar is absoluut geen sprake van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Als ik mensen heb gekwetst of een pijnlijke herinnering heb bezorgd, spijt mij dat heel erg. Die mensen zou ik graag persoonlijk mijn excuses willen aanbieden.</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kan niet ontkennen dat ik over grenzen ben gegaan en daarom doe ik voor nu een stap terug. Ik leg mijn werkzaamheden als producent en regisseur neer.</a:t>
            </a:r>
            <a:endParaRPr lang="en-NL" sz="1800" dirty="0">
              <a:latin typeface="Calibri" panose="020F0502020204030204" pitchFamily="34" charset="0"/>
              <a:ea typeface="Times New Roman" panose="02020603050405020304" pitchFamily="18"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Dit is een eenmalige verklaring, waarmee ik hoop een einde te maken aan de geruchten. Ik ben de komende periode niet beschikbaar voor interviews of commentaar.</a:t>
            </a:r>
            <a:endParaRPr lang="en-NL" sz="18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14">
            <a:extLst>
              <a:ext uri="{FF2B5EF4-FFF2-40B4-BE49-F238E27FC236}">
                <a16:creationId xmlns:a16="http://schemas.microsoft.com/office/drawing/2014/main" id="{FCCFADCA-C4BF-47F5-9234-62F6D34562C4}"/>
              </a:ext>
            </a:extLst>
          </p:cNvPr>
          <p:cNvSpPr txBox="1"/>
          <p:nvPr/>
        </p:nvSpPr>
        <p:spPr>
          <a:xfrm>
            <a:off x="0" y="6008221"/>
            <a:ext cx="9144000" cy="877163"/>
          </a:xfrm>
          <a:prstGeom prst="rect">
            <a:avLst/>
          </a:prstGeom>
          <a:solidFill>
            <a:srgbClr val="002060"/>
          </a:solidFill>
          <a:ln>
            <a:solidFill>
              <a:srgbClr val="002060"/>
            </a:solidFill>
          </a:ln>
        </p:spPr>
        <p:txBody>
          <a:bodyPr>
            <a:spAutoFit/>
          </a:bodyPr>
          <a:lstStyle/>
          <a:p>
            <a:pPr marL="352425">
              <a:defRPr/>
            </a:pPr>
            <a:endParaRPr lang="nl-NL" sz="1100" dirty="0">
              <a:solidFill>
                <a:srgbClr val="FFFF00"/>
              </a:solidFill>
              <a:latin typeface="Calibri" panose="020F0502020204030204" pitchFamily="34" charset="0"/>
            </a:endParaRPr>
          </a:p>
          <a:p>
            <a:pPr marL="352425">
              <a:defRPr/>
            </a:pPr>
            <a:r>
              <a:rPr lang="en-GB" sz="2400" dirty="0">
                <a:solidFill>
                  <a:schemeClr val="bg1">
                    <a:lumMod val="95000"/>
                  </a:schemeClr>
                </a:solidFill>
                <a:latin typeface="Calibri  "/>
              </a:rPr>
              <a:t>3. Hoe </a:t>
            </a:r>
            <a:r>
              <a:rPr lang="en-GB" sz="2400" dirty="0" err="1">
                <a:solidFill>
                  <a:schemeClr val="bg1">
                    <a:lumMod val="95000"/>
                  </a:schemeClr>
                </a:solidFill>
                <a:latin typeface="Calibri  "/>
              </a:rPr>
              <a:t>wordt</a:t>
            </a:r>
            <a:r>
              <a:rPr lang="en-GB" sz="2400" dirty="0">
                <a:solidFill>
                  <a:schemeClr val="bg1">
                    <a:lumMod val="95000"/>
                  </a:schemeClr>
                </a:solidFill>
                <a:latin typeface="Calibri  "/>
              </a:rPr>
              <a:t> er in </a:t>
            </a:r>
            <a:r>
              <a:rPr lang="en-GB" sz="2400" dirty="0" err="1">
                <a:solidFill>
                  <a:schemeClr val="bg1">
                    <a:lumMod val="95000"/>
                  </a:schemeClr>
                </a:solidFill>
                <a:latin typeface="Calibri  "/>
              </a:rPr>
              <a:t>deze</a:t>
            </a:r>
            <a:r>
              <a:rPr lang="en-GB" sz="2400" dirty="0">
                <a:solidFill>
                  <a:schemeClr val="bg1">
                    <a:lumMod val="95000"/>
                  </a:schemeClr>
                </a:solidFill>
                <a:latin typeface="Calibri  "/>
              </a:rPr>
              <a:t> </a:t>
            </a:r>
            <a:r>
              <a:rPr lang="en-GB" sz="2400" dirty="0" err="1">
                <a:solidFill>
                  <a:schemeClr val="bg1">
                    <a:lumMod val="95000"/>
                  </a:schemeClr>
                </a:solidFill>
                <a:latin typeface="Calibri  "/>
              </a:rPr>
              <a:t>tekst</a:t>
            </a:r>
            <a:r>
              <a:rPr lang="en-GB" sz="2400" dirty="0">
                <a:solidFill>
                  <a:schemeClr val="bg1">
                    <a:lumMod val="95000"/>
                  </a:schemeClr>
                </a:solidFill>
                <a:latin typeface="Calibri  "/>
              </a:rPr>
              <a:t> </a:t>
            </a:r>
            <a:r>
              <a:rPr lang="en-GB" sz="2400" dirty="0" err="1">
                <a:solidFill>
                  <a:schemeClr val="bg1">
                    <a:lumMod val="95000"/>
                  </a:schemeClr>
                </a:solidFill>
                <a:latin typeface="Calibri  "/>
              </a:rPr>
              <a:t>aan</a:t>
            </a:r>
            <a:r>
              <a:rPr lang="en-GB" sz="2400" dirty="0">
                <a:solidFill>
                  <a:schemeClr val="bg1">
                    <a:lumMod val="95000"/>
                  </a:schemeClr>
                </a:solidFill>
                <a:latin typeface="Calibri  "/>
              </a:rPr>
              <a:t> </a:t>
            </a:r>
            <a:r>
              <a:rPr lang="en-GB" sz="2400" dirty="0">
                <a:solidFill>
                  <a:srgbClr val="FFFF00"/>
                </a:solidFill>
                <a:latin typeface="Calibri  "/>
              </a:rPr>
              <a:t>ethos</a:t>
            </a:r>
            <a:r>
              <a:rPr lang="en-GB" sz="2400" dirty="0">
                <a:solidFill>
                  <a:schemeClr val="bg1">
                    <a:lumMod val="95000"/>
                  </a:schemeClr>
                </a:solidFill>
                <a:latin typeface="Calibri  "/>
              </a:rPr>
              <a:t> </a:t>
            </a:r>
            <a:r>
              <a:rPr lang="en-GB" sz="2400" dirty="0" err="1">
                <a:solidFill>
                  <a:schemeClr val="bg1">
                    <a:lumMod val="95000"/>
                  </a:schemeClr>
                </a:solidFill>
                <a:latin typeface="Calibri  "/>
              </a:rPr>
              <a:t>gewerkt</a:t>
            </a:r>
            <a:r>
              <a:rPr lang="en-GB" sz="2400" dirty="0">
                <a:solidFill>
                  <a:schemeClr val="bg1">
                    <a:lumMod val="95000"/>
                  </a:schemeClr>
                </a:solidFill>
                <a:latin typeface="Calibri  "/>
              </a:rPr>
              <a:t>?</a:t>
            </a:r>
          </a:p>
          <a:p>
            <a:pPr marL="695325" indent="-342900">
              <a:buAutoNum type="arabicPeriod" startAt="4"/>
              <a:defRPr/>
            </a:pPr>
            <a:endParaRPr lang="en-GB" sz="1600" dirty="0"/>
          </a:p>
        </p:txBody>
      </p:sp>
    </p:spTree>
    <p:extLst>
      <p:ext uri="{BB962C8B-B14F-4D97-AF65-F5344CB8AC3E}">
        <p14:creationId xmlns:p14="http://schemas.microsoft.com/office/powerpoint/2010/main" val="2862302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2c (Job </a:t>
            </a:r>
            <a:r>
              <a:rPr lang="nl-NL" sz="4000" dirty="0" err="1">
                <a:solidFill>
                  <a:schemeClr val="tx1"/>
                </a:solidFill>
                <a:latin typeface="Calibri" panose="020F0502020204030204" pitchFamily="34" charset="0"/>
              </a:rPr>
              <a:t>Gosschalk</a:t>
            </a:r>
            <a:r>
              <a:rPr lang="nl-NL" sz="4000" dirty="0">
                <a:solidFill>
                  <a:schemeClr val="tx1"/>
                </a:solidFill>
                <a:latin typeface="Calibri" panose="020F0502020204030204" pitchFamily="34" charset="0"/>
              </a:rPr>
              <a:t>)</a:t>
            </a:r>
            <a:endParaRPr lang="nl-NL" sz="4000" i="1" dirty="0">
              <a:solidFill>
                <a:schemeClr val="tx1"/>
              </a:solidFill>
              <a:latin typeface="Calibri" panose="020F0502020204030204" pitchFamily="34" charset="0"/>
            </a:endParaRPr>
          </a:p>
        </p:txBody>
      </p:sp>
      <p:sp>
        <p:nvSpPr>
          <p:cNvPr id="4" name="Rectangle 7">
            <a:extLst>
              <a:ext uri="{FF2B5EF4-FFF2-40B4-BE49-F238E27FC236}">
                <a16:creationId xmlns:a16="http://schemas.microsoft.com/office/drawing/2014/main" id="{AACEE08B-FD66-4FE5-A0B1-8F4F5A97811F}"/>
              </a:ext>
            </a:extLst>
          </p:cNvPr>
          <p:cNvSpPr txBox="1">
            <a:spLocks noChangeArrowheads="1"/>
          </p:cNvSpPr>
          <p:nvPr/>
        </p:nvSpPr>
        <p:spPr bwMode="auto">
          <a:xfrm>
            <a:off x="179388" y="1052513"/>
            <a:ext cx="8713787"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1113" indent="-11113">
              <a:defRPr/>
            </a:pPr>
            <a:r>
              <a:rPr lang="nl-NL" sz="1800" dirty="0">
                <a:latin typeface="Calibri" panose="020F0502020204030204" pitchFamily="34" charset="0"/>
                <a:ea typeface="Times New Roman" panose="02020603050405020304" pitchFamily="18" charset="0"/>
                <a:cs typeface="Calibri" panose="020F0502020204030204" pitchFamily="34" charset="0"/>
              </a:rPr>
              <a:t>De afgelopen weken ben ik het onderwerp geweest van geruchten over mijn omgang met acteurs. Het klopt dat ik één-op-één met acteurs aan scènes heb gewerkt, ook bij mij thuis. Het is voorgekomen dat ik daarbij acteurs heb gevraagd hun kleren uit te doen.</a:t>
            </a:r>
            <a:r>
              <a:rPr lang="nl-NL" sz="1800" dirty="0">
                <a:highlight>
                  <a:srgbClr val="FFFF00"/>
                </a:highlight>
                <a:latin typeface="Calibri" panose="020F0502020204030204" pitchFamily="34" charset="0"/>
                <a:ea typeface="Times New Roman" panose="02020603050405020304" pitchFamily="18" charset="0"/>
                <a:cs typeface="Calibri" panose="020F0502020204030204" pitchFamily="34" charset="0"/>
              </a:rPr>
              <a:t> Ik ben daarbij in een aantal gevallen – besef ik nu – over grenzen gegaan. </a:t>
            </a:r>
            <a:r>
              <a:rPr lang="nl-NL" sz="1800" b="1" dirty="0">
                <a:highlight>
                  <a:srgbClr val="FFFF00"/>
                </a:highlight>
                <a:latin typeface="Calibri" panose="020F0502020204030204" pitchFamily="34" charset="0"/>
                <a:ea typeface="Times New Roman" panose="02020603050405020304" pitchFamily="18" charset="0"/>
                <a:cs typeface="Calibri" panose="020F0502020204030204" pitchFamily="34" charset="0"/>
              </a:rPr>
              <a:t>(eerlijkheid) </a:t>
            </a:r>
            <a:r>
              <a:rPr lang="nl-NL" sz="1800" dirty="0">
                <a:highlight>
                  <a:srgbClr val="FFFF00"/>
                </a:highlight>
                <a:latin typeface="Calibri" panose="020F0502020204030204" pitchFamily="34" charset="0"/>
                <a:ea typeface="Times New Roman" panose="02020603050405020304" pitchFamily="18" charset="0"/>
                <a:cs typeface="Calibri" panose="020F0502020204030204" pitchFamily="34" charset="0"/>
              </a:rPr>
              <a:t>Ik heb onvoldoende rekening gehouden met het verschil tussen mijn positie en die van een acteur. </a:t>
            </a:r>
            <a:r>
              <a:rPr lang="nl-NL" sz="1800" b="1" dirty="0">
                <a:highlight>
                  <a:srgbClr val="FFFF00"/>
                </a:highlight>
                <a:latin typeface="Calibri" panose="020F0502020204030204" pitchFamily="34" charset="0"/>
                <a:ea typeface="Times New Roman" panose="02020603050405020304" pitchFamily="18" charset="0"/>
                <a:cs typeface="Calibri" panose="020F0502020204030204" pitchFamily="34" charset="0"/>
              </a:rPr>
              <a:t>(inzicht in deskundigheid)</a:t>
            </a:r>
            <a:endParaRPr lang="en-NL" sz="1800" b="1" dirty="0">
              <a:highlight>
                <a:srgbClr val="FFFF00"/>
              </a:highlight>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wil benadrukken dat mijn (oud-)collega’s bij o.a.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Casting waar ik tot 2008 als casting director werkte en bij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&amp; Zonen waar ik sinds 2008 als regisseur en producent werkzaam ben hier nooit van op de hoogte zijn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Er is bij mijn beste weten in deze situaties van speloefeningen nooit sprake geweest van fysiek contact. </a:t>
            </a:r>
            <a:r>
              <a:rPr lang="nl-NL" sz="1800" dirty="0">
                <a:highlight>
                  <a:srgbClr val="FFFF00"/>
                </a:highlight>
                <a:latin typeface="Calibri" panose="020F0502020204030204" pitchFamily="34" charset="0"/>
                <a:ea typeface="Times New Roman" panose="02020603050405020304" pitchFamily="18" charset="0"/>
                <a:cs typeface="Calibri" panose="020F0502020204030204" pitchFamily="34" charset="0"/>
              </a:rPr>
              <a:t>Mij bereiken ook allerlei wilde geruchten over drugs, betasten en minderjarigen. Van die verhalen wil ik met grote stelligheid afstand nemen. Daar is absoluut geen sprake van geweest. </a:t>
            </a:r>
            <a:r>
              <a:rPr lang="nl-NL" sz="1800" b="1" dirty="0">
                <a:highlight>
                  <a:srgbClr val="FFFF00"/>
                </a:highlight>
                <a:latin typeface="Calibri" panose="020F0502020204030204" pitchFamily="34" charset="0"/>
                <a:ea typeface="Times New Roman" panose="02020603050405020304" pitchFamily="18" charset="0"/>
                <a:cs typeface="Calibri" panose="020F0502020204030204" pitchFamily="34" charset="0"/>
              </a:rPr>
              <a:t>(deskundigheid)</a:t>
            </a:r>
            <a:endParaRPr lang="en-NL" sz="1800" b="1" dirty="0">
              <a:highlight>
                <a:srgbClr val="FFFF00"/>
              </a:highlight>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highlight>
                  <a:srgbClr val="FFFF00"/>
                </a:highlight>
                <a:latin typeface="Calibri" panose="020F0502020204030204" pitchFamily="34" charset="0"/>
                <a:ea typeface="Times New Roman" panose="02020603050405020304" pitchFamily="18" charset="0"/>
                <a:cs typeface="Calibri" panose="020F0502020204030204" pitchFamily="34" charset="0"/>
              </a:rPr>
              <a:t>Als ik mensen heb gekwetst of een pijnlijke herinnering heb bezorgd, spijt mij dat heel erg. Die mensen zou ik graag persoonlijk mijn excuses willen aanbieden. </a:t>
            </a:r>
            <a:r>
              <a:rPr lang="nl-NL" sz="1800" b="1" dirty="0">
                <a:highlight>
                  <a:srgbClr val="FFFF00"/>
                </a:highlight>
                <a:latin typeface="Calibri" panose="020F0502020204030204" pitchFamily="34" charset="0"/>
                <a:ea typeface="Times New Roman" panose="02020603050405020304" pitchFamily="18" charset="0"/>
                <a:cs typeface="Calibri" panose="020F0502020204030204" pitchFamily="34" charset="0"/>
              </a:rPr>
              <a:t>(Welgezindheid)</a:t>
            </a:r>
            <a:endParaRPr lang="en-NL" sz="1800" b="1" dirty="0">
              <a:highlight>
                <a:srgbClr val="FFFF00"/>
              </a:highlight>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kan niet ontkennen dat ik over grenzen ben gegaan en daarom doe ik voor nu een stap terug. Ik leg mijn werkzaamheden als producent en regisseur neer.</a:t>
            </a:r>
            <a:endParaRPr lang="en-NL" sz="1800" dirty="0">
              <a:latin typeface="Calibri" panose="020F0502020204030204" pitchFamily="34" charset="0"/>
              <a:ea typeface="Times New Roman" panose="02020603050405020304" pitchFamily="18"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Dit is een eenmalige verklaring, waarmee ik hoop een einde te maken aan de geruchten. Ik ben de komende periode niet beschikbaar voor interviews of commentaar.</a:t>
            </a:r>
            <a:endParaRPr lang="en-NL"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5614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kstvak 15">
            <a:extLst>
              <a:ext uri="{FF2B5EF4-FFF2-40B4-BE49-F238E27FC236}">
                <a16:creationId xmlns:a16="http://schemas.microsoft.com/office/drawing/2014/main" id="{874DF4DC-13B0-4501-A5DF-40451C62537A}"/>
              </a:ext>
            </a:extLst>
          </p:cNvPr>
          <p:cNvSpPr txBox="1">
            <a:spLocks noChangeArrowheads="1"/>
          </p:cNvSpPr>
          <p:nvPr/>
        </p:nvSpPr>
        <p:spPr bwMode="auto">
          <a:xfrm>
            <a:off x="6701234" y="2205038"/>
            <a:ext cx="1295400" cy="523875"/>
          </a:xfrm>
          <a:prstGeom prst="rect">
            <a:avLst/>
          </a:prstGeom>
          <a:noFill/>
          <a:ln w="38100">
            <a:solidFill>
              <a:schemeClr val="accent3">
                <a:lumMod val="20000"/>
                <a:lumOff val="80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a:p>
          <a:p>
            <a:pPr eaLnBrk="1" hangingPunct="1">
              <a:spcBef>
                <a:spcPct val="0"/>
              </a:spcBef>
              <a:buFontTx/>
              <a:buNone/>
            </a:pPr>
            <a:endParaRPr lang="nl-NL" altLang="nl-NL" sz="1000" dirty="0"/>
          </a:p>
        </p:txBody>
      </p:sp>
      <p:sp>
        <p:nvSpPr>
          <p:cNvPr id="8" name="Tekstvak 7">
            <a:extLst>
              <a:ext uri="{FF2B5EF4-FFF2-40B4-BE49-F238E27FC236}">
                <a16:creationId xmlns:a16="http://schemas.microsoft.com/office/drawing/2014/main" id="{423B4EA7-3290-4CC0-8457-A47A38350383}"/>
              </a:ext>
            </a:extLst>
          </p:cNvPr>
          <p:cNvSpPr txBox="1">
            <a:spLocks noChangeArrowheads="1"/>
          </p:cNvSpPr>
          <p:nvPr/>
        </p:nvSpPr>
        <p:spPr bwMode="auto">
          <a:xfrm>
            <a:off x="2956322" y="2133600"/>
            <a:ext cx="3384550" cy="830263"/>
          </a:xfrm>
          <a:prstGeom prst="rect">
            <a:avLst/>
          </a:prstGeom>
          <a:noFill/>
          <a:ln w="38100">
            <a:solidFill>
              <a:schemeClr val="accent3">
                <a:lumMod val="20000"/>
                <a:lumOff val="80000"/>
              </a:scheme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dirty="0"/>
          </a:p>
          <a:p>
            <a:pPr eaLnBrk="1" hangingPunct="1">
              <a:spcBef>
                <a:spcPct val="0"/>
              </a:spcBef>
              <a:buFontTx/>
              <a:buNone/>
            </a:pPr>
            <a:r>
              <a:rPr lang="nl-NL" altLang="nl-NL" sz="1000" dirty="0"/>
              <a:t> </a:t>
            </a:r>
          </a:p>
          <a:p>
            <a:pPr eaLnBrk="1" hangingPunct="1">
              <a:spcBef>
                <a:spcPct val="0"/>
              </a:spcBef>
              <a:buFontTx/>
              <a:buNone/>
            </a:pPr>
            <a:endParaRPr lang="nl-NL" altLang="nl-NL" sz="1000" dirty="0"/>
          </a:p>
          <a:p>
            <a:pPr eaLnBrk="1" hangingPunct="1">
              <a:spcBef>
                <a:spcPct val="0"/>
              </a:spcBef>
              <a:buFontTx/>
              <a:buNone/>
            </a:pPr>
            <a:endParaRPr lang="nl-NL" altLang="nl-NL" sz="1000" dirty="0"/>
          </a:p>
        </p:txBody>
      </p:sp>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Retorisch systeem</a:t>
            </a:r>
          </a:p>
        </p:txBody>
      </p:sp>
      <p:sp>
        <p:nvSpPr>
          <p:cNvPr id="5" name="Text Box 2">
            <a:extLst>
              <a:ext uri="{FF2B5EF4-FFF2-40B4-BE49-F238E27FC236}">
                <a16:creationId xmlns:a16="http://schemas.microsoft.com/office/drawing/2014/main" id="{6631033A-EA97-4A84-9722-C27D0DF4BF08}"/>
              </a:ext>
            </a:extLst>
          </p:cNvPr>
          <p:cNvSpPr txBox="1">
            <a:spLocks noChangeArrowheads="1"/>
          </p:cNvSpPr>
          <p:nvPr/>
        </p:nvSpPr>
        <p:spPr bwMode="auto">
          <a:xfrm>
            <a:off x="652859" y="2276475"/>
            <a:ext cx="1219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nl-NL" sz="2800" dirty="0">
              <a:latin typeface="Calibri"/>
              <a:cs typeface="Calibri"/>
            </a:endParaRPr>
          </a:p>
          <a:p>
            <a:pPr eaLnBrk="1" hangingPunct="1">
              <a:defRPr/>
            </a:pPr>
            <a:endParaRPr lang="nl-NL" sz="2800" dirty="0">
              <a:latin typeface="Calibri"/>
              <a:cs typeface="Calibri"/>
            </a:endParaRPr>
          </a:p>
          <a:p>
            <a:pPr eaLnBrk="1" hangingPunct="1">
              <a:defRPr/>
            </a:pPr>
            <a:r>
              <a:rPr lang="nl-NL" sz="2800" dirty="0">
                <a:latin typeface="Calibri"/>
                <a:cs typeface="Calibri"/>
              </a:rPr>
              <a:t>Inhoud</a:t>
            </a:r>
          </a:p>
        </p:txBody>
      </p:sp>
      <p:sp>
        <p:nvSpPr>
          <p:cNvPr id="6" name="Tekstvak 18">
            <a:extLst>
              <a:ext uri="{FF2B5EF4-FFF2-40B4-BE49-F238E27FC236}">
                <a16:creationId xmlns:a16="http://schemas.microsoft.com/office/drawing/2014/main" id="{FC0AFF23-D17F-4BD7-AF7A-C1871446D109}"/>
              </a:ext>
            </a:extLst>
          </p:cNvPr>
          <p:cNvSpPr txBox="1">
            <a:spLocks noChangeArrowheads="1"/>
          </p:cNvSpPr>
          <p:nvPr/>
        </p:nvSpPr>
        <p:spPr bwMode="auto">
          <a:xfrm>
            <a:off x="652859" y="3141663"/>
            <a:ext cx="1295400" cy="523875"/>
          </a:xfrm>
          <a:prstGeom prst="rect">
            <a:avLst/>
          </a:prstGeom>
          <a:noFill/>
          <a:ln w="38100">
            <a:solidFill>
              <a:srgbClr val="3C8C9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dirty="0"/>
          </a:p>
          <a:p>
            <a:pPr eaLnBrk="1" hangingPunct="1">
              <a:spcBef>
                <a:spcPct val="0"/>
              </a:spcBef>
              <a:buFontTx/>
              <a:buNone/>
            </a:pPr>
            <a:endParaRPr lang="nl-NL" altLang="nl-NL" sz="1000" dirty="0"/>
          </a:p>
        </p:txBody>
      </p:sp>
      <p:sp>
        <p:nvSpPr>
          <p:cNvPr id="7" name="Text Box 3">
            <a:extLst>
              <a:ext uri="{FF2B5EF4-FFF2-40B4-BE49-F238E27FC236}">
                <a16:creationId xmlns:a16="http://schemas.microsoft.com/office/drawing/2014/main" id="{70376301-CA6A-466F-A5C3-1385DD34FF21}"/>
              </a:ext>
            </a:extLst>
          </p:cNvPr>
          <p:cNvSpPr txBox="1">
            <a:spLocks noChangeArrowheads="1"/>
          </p:cNvSpPr>
          <p:nvPr/>
        </p:nvSpPr>
        <p:spPr bwMode="auto">
          <a:xfrm>
            <a:off x="3029347" y="2060575"/>
            <a:ext cx="3227387"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nl-NL" sz="2800" dirty="0">
                <a:solidFill>
                  <a:schemeClr val="bg1">
                    <a:lumMod val="75000"/>
                  </a:schemeClr>
                </a:solidFill>
                <a:latin typeface="Calibri"/>
                <a:cs typeface="Calibri"/>
              </a:rPr>
              <a:t>Argumentatieve </a:t>
            </a:r>
          </a:p>
          <a:p>
            <a:pPr eaLnBrk="1" hangingPunct="1">
              <a:defRPr/>
            </a:pPr>
            <a:r>
              <a:rPr lang="nl-NL" sz="2800" dirty="0">
                <a:solidFill>
                  <a:schemeClr val="bg1">
                    <a:lumMod val="75000"/>
                  </a:schemeClr>
                </a:solidFill>
                <a:latin typeface="Calibri"/>
                <a:cs typeface="Calibri"/>
              </a:rPr>
              <a:t>middelen</a:t>
            </a:r>
          </a:p>
          <a:p>
            <a:pPr eaLnBrk="1" hangingPunct="1">
              <a:defRPr/>
            </a:pPr>
            <a:endParaRPr lang="nl-NL" sz="2800" dirty="0">
              <a:latin typeface="Calibri"/>
              <a:cs typeface="Calibri"/>
            </a:endParaRPr>
          </a:p>
          <a:p>
            <a:pPr eaLnBrk="1" hangingPunct="1">
              <a:defRPr/>
            </a:pPr>
            <a:endParaRPr lang="nl-NL" sz="2800" dirty="0">
              <a:latin typeface="Calibri"/>
              <a:cs typeface="Calibri"/>
            </a:endParaRPr>
          </a:p>
          <a:p>
            <a:pPr eaLnBrk="1" hangingPunct="1">
              <a:defRPr/>
            </a:pPr>
            <a:r>
              <a:rPr lang="nl-NL" sz="2800" dirty="0">
                <a:latin typeface="Calibri"/>
                <a:cs typeface="Calibri"/>
              </a:rPr>
              <a:t>Niet-argumentatieve</a:t>
            </a:r>
          </a:p>
          <a:p>
            <a:pPr eaLnBrk="1" hangingPunct="1">
              <a:defRPr/>
            </a:pPr>
            <a:r>
              <a:rPr lang="nl-NL" sz="2800" dirty="0">
                <a:latin typeface="Calibri"/>
                <a:cs typeface="Calibri"/>
              </a:rPr>
              <a:t>middelen</a:t>
            </a:r>
          </a:p>
        </p:txBody>
      </p:sp>
      <p:sp>
        <p:nvSpPr>
          <p:cNvPr id="9" name="Tekstvak 8">
            <a:extLst>
              <a:ext uri="{FF2B5EF4-FFF2-40B4-BE49-F238E27FC236}">
                <a16:creationId xmlns:a16="http://schemas.microsoft.com/office/drawing/2014/main" id="{B7D5F47F-773B-42E8-AE03-ED424703BFE1}"/>
              </a:ext>
            </a:extLst>
          </p:cNvPr>
          <p:cNvSpPr txBox="1">
            <a:spLocks noChangeArrowheads="1"/>
          </p:cNvSpPr>
          <p:nvPr/>
        </p:nvSpPr>
        <p:spPr bwMode="auto">
          <a:xfrm>
            <a:off x="2956322" y="3860800"/>
            <a:ext cx="3384550" cy="831850"/>
          </a:xfrm>
          <a:prstGeom prst="rect">
            <a:avLst/>
          </a:prstGeom>
          <a:noFill/>
          <a:ln w="38100">
            <a:solidFill>
              <a:srgbClr val="3C8C9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dirty="0"/>
          </a:p>
          <a:p>
            <a:pPr eaLnBrk="1" hangingPunct="1">
              <a:spcBef>
                <a:spcPct val="0"/>
              </a:spcBef>
              <a:buFontTx/>
              <a:buNone/>
            </a:pPr>
            <a:r>
              <a:rPr lang="nl-NL" altLang="nl-NL" sz="1000" dirty="0"/>
              <a:t> </a:t>
            </a:r>
          </a:p>
          <a:p>
            <a:pPr eaLnBrk="1" hangingPunct="1">
              <a:spcBef>
                <a:spcPct val="0"/>
              </a:spcBef>
              <a:buFontTx/>
              <a:buNone/>
            </a:pPr>
            <a:endParaRPr lang="nl-NL" altLang="nl-NL" sz="1000" dirty="0"/>
          </a:p>
          <a:p>
            <a:pPr eaLnBrk="1" hangingPunct="1">
              <a:spcBef>
                <a:spcPct val="0"/>
              </a:spcBef>
              <a:buFontTx/>
              <a:buNone/>
            </a:pPr>
            <a:endParaRPr lang="nl-NL" altLang="nl-NL" sz="1000" dirty="0"/>
          </a:p>
        </p:txBody>
      </p:sp>
      <p:cxnSp>
        <p:nvCxnSpPr>
          <p:cNvPr id="10" name="Rechte verbindingslijn 9">
            <a:extLst>
              <a:ext uri="{FF2B5EF4-FFF2-40B4-BE49-F238E27FC236}">
                <a16:creationId xmlns:a16="http://schemas.microsoft.com/office/drawing/2014/main" id="{1B830C15-AF1A-4A45-BBE8-F1A637C5C935}"/>
              </a:ext>
            </a:extLst>
          </p:cNvPr>
          <p:cNvCxnSpPr>
            <a:cxnSpLocks noChangeShapeType="1"/>
            <a:stCxn id="6" idx="3"/>
            <a:endCxn id="8" idx="1"/>
          </p:cNvCxnSpPr>
          <p:nvPr/>
        </p:nvCxnSpPr>
        <p:spPr bwMode="auto">
          <a:xfrm flipV="1">
            <a:off x="1948259" y="2547938"/>
            <a:ext cx="1008063" cy="855662"/>
          </a:xfrm>
          <a:prstGeom prst="line">
            <a:avLst/>
          </a:prstGeom>
          <a:noFill/>
          <a:ln w="25400">
            <a:solidFill>
              <a:schemeClr val="accent3">
                <a:lumMod val="20000"/>
                <a:lumOff val="80000"/>
              </a:schemeClr>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Rechte verbindingslijn 10">
            <a:extLst>
              <a:ext uri="{FF2B5EF4-FFF2-40B4-BE49-F238E27FC236}">
                <a16:creationId xmlns:a16="http://schemas.microsoft.com/office/drawing/2014/main" id="{25CB2DA9-75E8-4B57-9D42-9491E4DE91A2}"/>
              </a:ext>
            </a:extLst>
          </p:cNvPr>
          <p:cNvCxnSpPr>
            <a:cxnSpLocks noChangeShapeType="1"/>
            <a:stCxn id="6" idx="3"/>
            <a:endCxn id="9" idx="1"/>
          </p:cNvCxnSpPr>
          <p:nvPr/>
        </p:nvCxnSpPr>
        <p:spPr bwMode="auto">
          <a:xfrm>
            <a:off x="1948259" y="3403600"/>
            <a:ext cx="1008063" cy="873125"/>
          </a:xfrm>
          <a:prstGeom prst="line">
            <a:avLst/>
          </a:prstGeom>
          <a:noFill/>
          <a:ln w="25400">
            <a:solidFill>
              <a:srgbClr val="3C8C93"/>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Text Box 3">
            <a:extLst>
              <a:ext uri="{FF2B5EF4-FFF2-40B4-BE49-F238E27FC236}">
                <a16:creationId xmlns:a16="http://schemas.microsoft.com/office/drawing/2014/main" id="{662D7D20-34F2-4539-815A-03262781D0F8}"/>
              </a:ext>
            </a:extLst>
          </p:cNvPr>
          <p:cNvSpPr txBox="1">
            <a:spLocks noChangeArrowheads="1"/>
          </p:cNvSpPr>
          <p:nvPr/>
        </p:nvSpPr>
        <p:spPr bwMode="auto">
          <a:xfrm>
            <a:off x="6753622" y="2189163"/>
            <a:ext cx="117686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nl-NL" sz="2800" i="1" dirty="0">
                <a:solidFill>
                  <a:schemeClr val="bg1">
                    <a:lumMod val="75000"/>
                  </a:schemeClr>
                </a:solidFill>
                <a:latin typeface="Calibri"/>
                <a:cs typeface="Calibri"/>
              </a:rPr>
              <a:t>Logos</a:t>
            </a:r>
          </a:p>
          <a:p>
            <a:pPr eaLnBrk="1" hangingPunct="1">
              <a:defRPr/>
            </a:pPr>
            <a:endParaRPr lang="nl-NL" sz="2800" dirty="0">
              <a:latin typeface="Calibri"/>
              <a:cs typeface="Calibri"/>
            </a:endParaRPr>
          </a:p>
          <a:p>
            <a:pPr eaLnBrk="1" hangingPunct="1">
              <a:defRPr/>
            </a:pPr>
            <a:endParaRPr lang="nl-NL" sz="2800" dirty="0">
              <a:latin typeface="Calibri"/>
              <a:cs typeface="Calibri"/>
            </a:endParaRPr>
          </a:p>
          <a:p>
            <a:pPr eaLnBrk="1" hangingPunct="1">
              <a:defRPr/>
            </a:pPr>
            <a:endParaRPr lang="nl-NL" sz="2200" dirty="0">
              <a:latin typeface="Calibri"/>
              <a:cs typeface="Calibri"/>
            </a:endParaRPr>
          </a:p>
          <a:p>
            <a:pPr eaLnBrk="1" hangingPunct="1">
              <a:defRPr/>
            </a:pPr>
            <a:r>
              <a:rPr lang="nl-NL" sz="2800" i="1" dirty="0">
                <a:latin typeface="Calibri"/>
                <a:cs typeface="Calibri"/>
              </a:rPr>
              <a:t>Ethos</a:t>
            </a:r>
          </a:p>
          <a:p>
            <a:pPr eaLnBrk="1" hangingPunct="1">
              <a:defRPr/>
            </a:pPr>
            <a:r>
              <a:rPr lang="nl-NL" sz="2800" i="1" dirty="0">
                <a:latin typeface="Calibri"/>
                <a:cs typeface="Calibri"/>
              </a:rPr>
              <a:t>Pathos</a:t>
            </a:r>
          </a:p>
        </p:txBody>
      </p:sp>
      <p:sp>
        <p:nvSpPr>
          <p:cNvPr id="13" name="Tekstvak 12">
            <a:extLst>
              <a:ext uri="{FF2B5EF4-FFF2-40B4-BE49-F238E27FC236}">
                <a16:creationId xmlns:a16="http://schemas.microsoft.com/office/drawing/2014/main" id="{6977E866-A2A1-46B0-B6B0-891F5E46E587}"/>
              </a:ext>
            </a:extLst>
          </p:cNvPr>
          <p:cNvSpPr txBox="1">
            <a:spLocks noChangeArrowheads="1"/>
          </p:cNvSpPr>
          <p:nvPr/>
        </p:nvSpPr>
        <p:spPr bwMode="auto">
          <a:xfrm>
            <a:off x="6701234" y="3789363"/>
            <a:ext cx="1295400" cy="984250"/>
          </a:xfrm>
          <a:prstGeom prst="rect">
            <a:avLst/>
          </a:prstGeom>
          <a:noFill/>
          <a:ln w="38100">
            <a:solidFill>
              <a:srgbClr val="3C8C9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a:p>
          <a:p>
            <a:pPr eaLnBrk="1" hangingPunct="1">
              <a:spcBef>
                <a:spcPct val="0"/>
              </a:spcBef>
              <a:buFontTx/>
              <a:buNone/>
            </a:pPr>
            <a:r>
              <a:rPr lang="nl-NL" altLang="nl-NL" sz="1000"/>
              <a:t> </a:t>
            </a:r>
          </a:p>
          <a:p>
            <a:pPr eaLnBrk="1" hangingPunct="1">
              <a:spcBef>
                <a:spcPct val="0"/>
              </a:spcBef>
              <a:buFontTx/>
              <a:buNone/>
            </a:pPr>
            <a:endParaRPr lang="nl-NL" altLang="nl-NL" sz="1000"/>
          </a:p>
          <a:p>
            <a:pPr eaLnBrk="1" hangingPunct="1">
              <a:spcBef>
                <a:spcPct val="0"/>
              </a:spcBef>
              <a:buFontTx/>
              <a:buNone/>
            </a:pPr>
            <a:endParaRPr lang="nl-NL" altLang="nl-NL" sz="1000"/>
          </a:p>
          <a:p>
            <a:pPr eaLnBrk="1" hangingPunct="1">
              <a:spcBef>
                <a:spcPct val="0"/>
              </a:spcBef>
              <a:buFontTx/>
              <a:buNone/>
            </a:pPr>
            <a:endParaRPr lang="nl-NL" altLang="nl-NL" sz="1000"/>
          </a:p>
        </p:txBody>
      </p:sp>
      <p:cxnSp>
        <p:nvCxnSpPr>
          <p:cNvPr id="14" name="Rechte verbindingslijn 13">
            <a:extLst>
              <a:ext uri="{FF2B5EF4-FFF2-40B4-BE49-F238E27FC236}">
                <a16:creationId xmlns:a16="http://schemas.microsoft.com/office/drawing/2014/main" id="{B2AB85AA-3907-4A59-ACB5-FFE3C6B00E69}"/>
              </a:ext>
            </a:extLst>
          </p:cNvPr>
          <p:cNvCxnSpPr>
            <a:cxnSpLocks noChangeShapeType="1"/>
            <a:stCxn id="9" idx="3"/>
            <a:endCxn id="13" idx="1"/>
          </p:cNvCxnSpPr>
          <p:nvPr/>
        </p:nvCxnSpPr>
        <p:spPr bwMode="auto">
          <a:xfrm>
            <a:off x="6340872" y="4276725"/>
            <a:ext cx="360362" cy="4763"/>
          </a:xfrm>
          <a:prstGeom prst="line">
            <a:avLst/>
          </a:prstGeom>
          <a:noFill/>
          <a:ln w="25400">
            <a:solidFill>
              <a:srgbClr val="3C8C93"/>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Rechte verbindingslijn 14">
            <a:extLst>
              <a:ext uri="{FF2B5EF4-FFF2-40B4-BE49-F238E27FC236}">
                <a16:creationId xmlns:a16="http://schemas.microsoft.com/office/drawing/2014/main" id="{18DE21EF-5580-4211-8EC3-0BF09E4A2F26}"/>
              </a:ext>
            </a:extLst>
          </p:cNvPr>
          <p:cNvCxnSpPr>
            <a:cxnSpLocks noChangeShapeType="1"/>
          </p:cNvCxnSpPr>
          <p:nvPr/>
        </p:nvCxnSpPr>
        <p:spPr bwMode="auto">
          <a:xfrm>
            <a:off x="6340872" y="2492375"/>
            <a:ext cx="360362" cy="4763"/>
          </a:xfrm>
          <a:prstGeom prst="line">
            <a:avLst/>
          </a:prstGeom>
          <a:noFill/>
          <a:ln w="25400">
            <a:solidFill>
              <a:schemeClr val="accent3">
                <a:lumMod val="20000"/>
                <a:lumOff val="80000"/>
              </a:schemeClr>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65466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7" grpId="0"/>
      <p:bldP spid="9" grpId="0" animBg="1"/>
      <p:bldP spid="12" grpId="0"/>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2c (Job </a:t>
            </a:r>
            <a:r>
              <a:rPr lang="nl-NL" sz="4000" dirty="0" err="1">
                <a:solidFill>
                  <a:schemeClr val="tx1"/>
                </a:solidFill>
                <a:latin typeface="Calibri" panose="020F0502020204030204" pitchFamily="34" charset="0"/>
              </a:rPr>
              <a:t>Gosschalk</a:t>
            </a:r>
            <a:r>
              <a:rPr lang="nl-NL" sz="4000" dirty="0">
                <a:solidFill>
                  <a:schemeClr val="tx1"/>
                </a:solidFill>
                <a:latin typeface="Calibri" panose="020F0502020204030204" pitchFamily="34" charset="0"/>
              </a:rPr>
              <a:t>)</a:t>
            </a:r>
            <a:endParaRPr lang="nl-NL" sz="4000" i="1" dirty="0">
              <a:solidFill>
                <a:schemeClr val="tx1"/>
              </a:solidFill>
              <a:latin typeface="Calibri" panose="020F0502020204030204" pitchFamily="34" charset="0"/>
            </a:endParaRPr>
          </a:p>
        </p:txBody>
      </p:sp>
      <p:sp>
        <p:nvSpPr>
          <p:cNvPr id="4" name="Rectangle 7">
            <a:extLst>
              <a:ext uri="{FF2B5EF4-FFF2-40B4-BE49-F238E27FC236}">
                <a16:creationId xmlns:a16="http://schemas.microsoft.com/office/drawing/2014/main" id="{AACEE08B-FD66-4FE5-A0B1-8F4F5A97811F}"/>
              </a:ext>
            </a:extLst>
          </p:cNvPr>
          <p:cNvSpPr txBox="1">
            <a:spLocks noChangeArrowheads="1"/>
          </p:cNvSpPr>
          <p:nvPr/>
        </p:nvSpPr>
        <p:spPr bwMode="auto">
          <a:xfrm>
            <a:off x="179388" y="1052513"/>
            <a:ext cx="8713787"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1113" indent="-11113">
              <a:defRPr/>
            </a:pPr>
            <a:r>
              <a:rPr lang="nl-NL" sz="1800" dirty="0">
                <a:latin typeface="Calibri" panose="020F0502020204030204" pitchFamily="34" charset="0"/>
                <a:ea typeface="Times New Roman" panose="02020603050405020304" pitchFamily="18" charset="0"/>
                <a:cs typeface="Calibri" panose="020F0502020204030204" pitchFamily="34" charset="0"/>
              </a:rPr>
              <a:t>De afgelopen weken ben ik het onderwerp geweest van geruchten over mijn omgang met acteurs. Het klopt dat ik één-op-één met acteurs aan scènes heb gewerkt, ook bij mij thuis. Het is voorgekomen dat ik daarbij acteurs heb gevraagd hun kleren uit te doen. Ik ben daarbij in een aantal gevallen – besef ik nu – over grenzen gegaan. Ik heb onvoldoende rekening gehouden met het verschil tussen mijn positie en die van een acteur.</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wil benadrukken dat mijn (oud-)collega’s bij o.a.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Casting waar ik tot 2008 als casting director werkte en bij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&amp; Zonen waar ik sinds 2008 als regisseur en producent werkzaam ben hier nooit van op de hoogte zijn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Er is bij mijn beste weten in deze situaties van speloefeningen nooit sprake geweest van fysiek contact. Mij bereiken ook allerlei wilde geruchten over drugs, betasten en minderjarigen. Van die verhalen wil ik met grote stelligheid afstand nemen. Daar is absoluut geen sprake van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Als ik mensen heb gekwetst of een pijnlijke herinnering heb bezorgd, spijt mij dat heel erg. Die mensen zou ik graag persoonlijk mijn excuses willen aanbieden.</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kan niet ontkennen dat ik over grenzen ben gegaan en daarom doe ik voor nu een stap terug. Ik leg mijn werkzaamheden als producent en regisseur neer.</a:t>
            </a:r>
            <a:endParaRPr lang="en-NL" sz="1800" dirty="0">
              <a:latin typeface="Calibri" panose="020F0502020204030204" pitchFamily="34" charset="0"/>
              <a:ea typeface="Times New Roman" panose="02020603050405020304" pitchFamily="18"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Dit is een eenmalige verklaring, waarmee ik hoop een einde te maken aan de geruchten. Ik ben de komende periode niet beschikbaar voor interviews of commentaar.</a:t>
            </a:r>
            <a:endParaRPr lang="en-NL" sz="18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14">
            <a:extLst>
              <a:ext uri="{FF2B5EF4-FFF2-40B4-BE49-F238E27FC236}">
                <a16:creationId xmlns:a16="http://schemas.microsoft.com/office/drawing/2014/main" id="{6D792FEA-7691-42BD-8BB9-0D2AD72E86B8}"/>
              </a:ext>
            </a:extLst>
          </p:cNvPr>
          <p:cNvSpPr txBox="1"/>
          <p:nvPr/>
        </p:nvSpPr>
        <p:spPr>
          <a:xfrm>
            <a:off x="0" y="6008221"/>
            <a:ext cx="9144000" cy="877163"/>
          </a:xfrm>
          <a:prstGeom prst="rect">
            <a:avLst/>
          </a:prstGeom>
          <a:solidFill>
            <a:srgbClr val="002060"/>
          </a:solidFill>
          <a:ln>
            <a:solidFill>
              <a:srgbClr val="002060"/>
            </a:solidFill>
          </a:ln>
        </p:spPr>
        <p:txBody>
          <a:bodyPr>
            <a:spAutoFit/>
          </a:bodyPr>
          <a:lstStyle/>
          <a:p>
            <a:pPr marL="352425">
              <a:defRPr/>
            </a:pPr>
            <a:endParaRPr lang="nl-NL" sz="1100" dirty="0">
              <a:solidFill>
                <a:srgbClr val="FFFF00"/>
              </a:solidFill>
              <a:latin typeface="Calibri" panose="020F0502020204030204" pitchFamily="34" charset="0"/>
            </a:endParaRPr>
          </a:p>
          <a:p>
            <a:pPr marL="352425">
              <a:defRPr/>
            </a:pPr>
            <a:r>
              <a:rPr lang="en-GB" sz="2400" dirty="0">
                <a:solidFill>
                  <a:schemeClr val="bg1">
                    <a:lumMod val="95000"/>
                  </a:schemeClr>
                </a:solidFill>
                <a:latin typeface="Calibri  "/>
              </a:rPr>
              <a:t>4. </a:t>
            </a:r>
            <a:r>
              <a:rPr lang="en-GB" sz="2400" dirty="0" err="1">
                <a:solidFill>
                  <a:schemeClr val="bg1">
                    <a:lumMod val="95000"/>
                  </a:schemeClr>
                </a:solidFill>
                <a:latin typeface="Calibri  "/>
              </a:rPr>
              <a:t>Zitten</a:t>
            </a:r>
            <a:r>
              <a:rPr lang="en-GB" sz="2400" dirty="0">
                <a:solidFill>
                  <a:schemeClr val="bg1">
                    <a:lumMod val="95000"/>
                  </a:schemeClr>
                </a:solidFill>
                <a:latin typeface="Calibri  "/>
              </a:rPr>
              <a:t> er </a:t>
            </a:r>
            <a:r>
              <a:rPr lang="en-GB" sz="2400" dirty="0" err="1">
                <a:solidFill>
                  <a:srgbClr val="FFFF00"/>
                </a:solidFill>
                <a:latin typeface="Calibri  "/>
              </a:rPr>
              <a:t>pathetische</a:t>
            </a:r>
            <a:r>
              <a:rPr lang="en-GB" sz="2400" dirty="0">
                <a:solidFill>
                  <a:srgbClr val="FFFF00"/>
                </a:solidFill>
                <a:latin typeface="Calibri  "/>
              </a:rPr>
              <a:t> </a:t>
            </a:r>
            <a:r>
              <a:rPr lang="en-GB" sz="2400" dirty="0" err="1">
                <a:solidFill>
                  <a:srgbClr val="FFFF00"/>
                </a:solidFill>
                <a:latin typeface="Calibri  "/>
              </a:rPr>
              <a:t>elementen</a:t>
            </a:r>
            <a:r>
              <a:rPr lang="en-GB" sz="2400" dirty="0">
                <a:solidFill>
                  <a:srgbClr val="FFFF00"/>
                </a:solidFill>
                <a:latin typeface="Calibri  "/>
              </a:rPr>
              <a:t> </a:t>
            </a:r>
            <a:r>
              <a:rPr lang="en-GB" sz="2400" dirty="0">
                <a:solidFill>
                  <a:schemeClr val="bg1">
                    <a:lumMod val="95000"/>
                  </a:schemeClr>
                </a:solidFill>
                <a:latin typeface="Calibri  "/>
              </a:rPr>
              <a:t>in de </a:t>
            </a:r>
            <a:r>
              <a:rPr lang="en-GB" sz="2400" dirty="0" err="1">
                <a:solidFill>
                  <a:schemeClr val="bg1">
                    <a:lumMod val="95000"/>
                  </a:schemeClr>
                </a:solidFill>
                <a:latin typeface="Calibri  "/>
              </a:rPr>
              <a:t>tekst</a:t>
            </a:r>
            <a:r>
              <a:rPr lang="en-GB" sz="2400" dirty="0">
                <a:solidFill>
                  <a:schemeClr val="bg1">
                    <a:lumMod val="95000"/>
                  </a:schemeClr>
                </a:solidFill>
                <a:latin typeface="Calibri  "/>
              </a:rPr>
              <a:t>?</a:t>
            </a:r>
          </a:p>
          <a:p>
            <a:pPr marL="695325" indent="-342900">
              <a:buAutoNum type="arabicPeriod" startAt="4"/>
              <a:defRPr/>
            </a:pPr>
            <a:endParaRPr lang="en-GB" sz="1600" dirty="0"/>
          </a:p>
        </p:txBody>
      </p:sp>
    </p:spTree>
    <p:extLst>
      <p:ext uri="{BB962C8B-B14F-4D97-AF65-F5344CB8AC3E}">
        <p14:creationId xmlns:p14="http://schemas.microsoft.com/office/powerpoint/2010/main" val="2287860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2c (Job </a:t>
            </a:r>
            <a:r>
              <a:rPr lang="nl-NL" sz="4000" dirty="0" err="1">
                <a:solidFill>
                  <a:schemeClr val="tx1"/>
                </a:solidFill>
                <a:latin typeface="Calibri" panose="020F0502020204030204" pitchFamily="34" charset="0"/>
              </a:rPr>
              <a:t>Gosschalk</a:t>
            </a:r>
            <a:r>
              <a:rPr lang="nl-NL" sz="4000" dirty="0">
                <a:solidFill>
                  <a:schemeClr val="tx1"/>
                </a:solidFill>
                <a:latin typeface="Calibri" panose="020F0502020204030204" pitchFamily="34" charset="0"/>
              </a:rPr>
              <a:t>)</a:t>
            </a:r>
            <a:endParaRPr lang="nl-NL" sz="4000" i="1" dirty="0">
              <a:solidFill>
                <a:schemeClr val="tx1"/>
              </a:solidFill>
              <a:latin typeface="Calibri" panose="020F0502020204030204" pitchFamily="34" charset="0"/>
            </a:endParaRPr>
          </a:p>
        </p:txBody>
      </p:sp>
      <p:sp>
        <p:nvSpPr>
          <p:cNvPr id="4" name="Rectangle 7">
            <a:extLst>
              <a:ext uri="{FF2B5EF4-FFF2-40B4-BE49-F238E27FC236}">
                <a16:creationId xmlns:a16="http://schemas.microsoft.com/office/drawing/2014/main" id="{AACEE08B-FD66-4FE5-A0B1-8F4F5A97811F}"/>
              </a:ext>
            </a:extLst>
          </p:cNvPr>
          <p:cNvSpPr txBox="1">
            <a:spLocks noChangeArrowheads="1"/>
          </p:cNvSpPr>
          <p:nvPr/>
        </p:nvSpPr>
        <p:spPr bwMode="auto">
          <a:xfrm>
            <a:off x="179388" y="1052513"/>
            <a:ext cx="8713787"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1113" indent="-11113">
              <a:defRPr/>
            </a:pPr>
            <a:r>
              <a:rPr lang="nl-NL" sz="1800" dirty="0">
                <a:latin typeface="Calibri" panose="020F0502020204030204" pitchFamily="34" charset="0"/>
                <a:ea typeface="Times New Roman" panose="02020603050405020304" pitchFamily="18" charset="0"/>
                <a:cs typeface="Calibri" panose="020F0502020204030204" pitchFamily="34" charset="0"/>
              </a:rPr>
              <a:t>De afgelopen weken ben ik het onderwerp geweest van geruchten over mijn omgang met acteurs. Het klopt dat ik één-op-één met acteurs aan scènes heb gewerkt, ook bij mij thuis. Het is voorgekomen dat ik daarbij acteurs heb gevraagd hun kleren uit te doen. Ik ben daarbij in een aantal gevallen – besef ik nu – over grenzen gegaan. Ik heb onvoldoende rekening gehouden met het verschil tussen mijn positie en die van een acteur.</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wil benadrukken dat mijn (oud-)collega’s bij o.a.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Casting waar ik tot 2008 als casting director werkte en bij </a:t>
            </a:r>
            <a:r>
              <a:rPr lang="nl-NL" sz="1800" dirty="0" err="1">
                <a:latin typeface="Calibri" panose="020F0502020204030204" pitchFamily="34" charset="0"/>
                <a:ea typeface="Times New Roman" panose="02020603050405020304" pitchFamily="18" charset="0"/>
                <a:cs typeface="Calibri" panose="020F0502020204030204" pitchFamily="34" charset="0"/>
              </a:rPr>
              <a:t>Kemna</a:t>
            </a:r>
            <a:r>
              <a:rPr lang="nl-NL" sz="1800" dirty="0">
                <a:latin typeface="Calibri" panose="020F0502020204030204" pitchFamily="34" charset="0"/>
                <a:ea typeface="Times New Roman" panose="02020603050405020304" pitchFamily="18" charset="0"/>
                <a:cs typeface="Calibri" panose="020F0502020204030204" pitchFamily="34" charset="0"/>
              </a:rPr>
              <a:t> &amp; Zonen waar ik sinds 2008 als regisseur en producent werkzaam ben hier nooit van op de hoogte zijn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Er is bij mijn beste weten in deze situaties van speloefeningen nooit sprake geweest van fysiek contact. Mij bereiken ook allerlei wilde geruchten over drugs, betasten en minderjarigen. Van die verhalen wil ik met </a:t>
            </a:r>
            <a:r>
              <a:rPr lang="nl-NL" sz="1800" dirty="0">
                <a:highlight>
                  <a:srgbClr val="FFFF00"/>
                </a:highlight>
                <a:latin typeface="Calibri" panose="020F0502020204030204" pitchFamily="34" charset="0"/>
                <a:ea typeface="Times New Roman" panose="02020603050405020304" pitchFamily="18" charset="0"/>
                <a:cs typeface="Calibri" panose="020F0502020204030204" pitchFamily="34" charset="0"/>
              </a:rPr>
              <a:t>grote stelligheid afstand nemen</a:t>
            </a:r>
            <a:r>
              <a:rPr lang="nl-NL" sz="1800" dirty="0">
                <a:latin typeface="Calibri" panose="020F0502020204030204" pitchFamily="34" charset="0"/>
                <a:ea typeface="Times New Roman" panose="02020603050405020304" pitchFamily="18" charset="0"/>
                <a:cs typeface="Calibri" panose="020F0502020204030204" pitchFamily="34" charset="0"/>
              </a:rPr>
              <a:t>. Daar is </a:t>
            </a:r>
            <a:r>
              <a:rPr lang="nl-NL" sz="1800" dirty="0">
                <a:highlight>
                  <a:srgbClr val="FFFF00"/>
                </a:highlight>
                <a:latin typeface="Calibri" panose="020F0502020204030204" pitchFamily="34" charset="0"/>
                <a:ea typeface="Times New Roman" panose="02020603050405020304" pitchFamily="18" charset="0"/>
                <a:cs typeface="Calibri" panose="020F0502020204030204" pitchFamily="34" charset="0"/>
              </a:rPr>
              <a:t>absoluut</a:t>
            </a:r>
            <a:r>
              <a:rPr lang="nl-NL" sz="1800" dirty="0">
                <a:latin typeface="Calibri" panose="020F0502020204030204" pitchFamily="34" charset="0"/>
                <a:ea typeface="Times New Roman" panose="02020603050405020304" pitchFamily="18" charset="0"/>
                <a:cs typeface="Calibri" panose="020F0502020204030204" pitchFamily="34" charset="0"/>
              </a:rPr>
              <a:t> geen sprake van geweest.</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Als ik mensen heb gekwetst of een pijnlijke herinnering heb bezorgd, spijt mij dat heel erg. Die mensen zou ik graag persoonlijk mijn excuses willen aanbieden.</a:t>
            </a:r>
            <a:endParaRPr lang="en-NL" sz="1800" dirty="0">
              <a:latin typeface="Calibri" panose="020F0502020204030204" pitchFamily="34" charset="0"/>
              <a:ea typeface="Calibri" panose="020F0502020204030204" pitchFamily="34"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Ik kan niet ontkennen dat ik over grenzen ben gegaan en daarom doe ik voor nu een stap terug. Ik leg mijn werkzaamheden als producent en regisseur neer.</a:t>
            </a:r>
            <a:endParaRPr lang="en-NL" sz="1800" dirty="0">
              <a:latin typeface="Calibri" panose="020F0502020204030204" pitchFamily="34" charset="0"/>
              <a:ea typeface="Times New Roman" panose="02020603050405020304" pitchFamily="18" charset="0"/>
              <a:cs typeface="Calibri" panose="020F0502020204030204" pitchFamily="34" charset="0"/>
            </a:endParaRPr>
          </a:p>
          <a:p>
            <a:pPr marL="11113" indent="255588" algn="just">
              <a:defRPr/>
            </a:pPr>
            <a:r>
              <a:rPr lang="nl-NL" sz="1800" dirty="0">
                <a:latin typeface="Calibri" panose="020F0502020204030204" pitchFamily="34" charset="0"/>
                <a:ea typeface="Times New Roman" panose="02020603050405020304" pitchFamily="18" charset="0"/>
                <a:cs typeface="Calibri" panose="020F0502020204030204" pitchFamily="34" charset="0"/>
              </a:rPr>
              <a:t>Dit is een eenmalige verklaring, waarmee ik hoop een einde te maken aan de geruchten. Ik ben de komende periode niet beschikbaar voor interviews of commentaar.</a:t>
            </a:r>
            <a:endParaRPr lang="en-NL" sz="18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14">
            <a:extLst>
              <a:ext uri="{FF2B5EF4-FFF2-40B4-BE49-F238E27FC236}">
                <a16:creationId xmlns:a16="http://schemas.microsoft.com/office/drawing/2014/main" id="{4BEB7D9A-BF10-417F-A87E-816E0A9603B2}"/>
              </a:ext>
            </a:extLst>
          </p:cNvPr>
          <p:cNvSpPr txBox="1"/>
          <p:nvPr/>
        </p:nvSpPr>
        <p:spPr>
          <a:xfrm>
            <a:off x="0" y="6070357"/>
            <a:ext cx="9144000" cy="1031051"/>
          </a:xfrm>
          <a:prstGeom prst="rect">
            <a:avLst/>
          </a:prstGeom>
          <a:solidFill>
            <a:srgbClr val="002060"/>
          </a:solidFill>
          <a:ln>
            <a:solidFill>
              <a:srgbClr val="002060"/>
            </a:solidFill>
          </a:ln>
        </p:spPr>
        <p:txBody>
          <a:bodyPr>
            <a:spAutoFit/>
          </a:bodyPr>
          <a:lstStyle/>
          <a:p>
            <a:pPr marL="352425">
              <a:defRPr/>
            </a:pPr>
            <a:endParaRPr lang="nl-NL" sz="500" dirty="0">
              <a:solidFill>
                <a:srgbClr val="FFFF00"/>
              </a:solidFill>
              <a:latin typeface="Calibri" panose="020F0502020204030204" pitchFamily="34" charset="0"/>
            </a:endParaRPr>
          </a:p>
          <a:p>
            <a:pPr marL="352425">
              <a:defRPr/>
            </a:pPr>
            <a:r>
              <a:rPr lang="en-GB" sz="2000" dirty="0" err="1">
                <a:solidFill>
                  <a:schemeClr val="bg1">
                    <a:lumMod val="95000"/>
                  </a:schemeClr>
                </a:solidFill>
                <a:latin typeface="Calibri  "/>
              </a:rPr>
              <a:t>Gosschalk</a:t>
            </a:r>
            <a:r>
              <a:rPr lang="en-GB" sz="2000" dirty="0">
                <a:solidFill>
                  <a:schemeClr val="bg1">
                    <a:lumMod val="95000"/>
                  </a:schemeClr>
                </a:solidFill>
                <a:latin typeface="Calibri  "/>
              </a:rPr>
              <a:t> </a:t>
            </a:r>
            <a:r>
              <a:rPr lang="en-GB" sz="2000" dirty="0" err="1">
                <a:solidFill>
                  <a:schemeClr val="bg1">
                    <a:lumMod val="95000"/>
                  </a:schemeClr>
                </a:solidFill>
                <a:latin typeface="Calibri  "/>
              </a:rPr>
              <a:t>wekt</a:t>
            </a:r>
            <a:r>
              <a:rPr lang="en-GB" sz="2000" dirty="0">
                <a:solidFill>
                  <a:schemeClr val="bg1">
                    <a:lumMod val="95000"/>
                  </a:schemeClr>
                </a:solidFill>
                <a:latin typeface="Calibri  "/>
              </a:rPr>
              <a:t> </a:t>
            </a:r>
            <a:r>
              <a:rPr lang="en-GB" sz="2000" dirty="0" err="1">
                <a:solidFill>
                  <a:schemeClr val="bg1">
                    <a:lumMod val="95000"/>
                  </a:schemeClr>
                </a:solidFill>
                <a:latin typeface="Calibri  "/>
              </a:rPr>
              <a:t>verontwaardiging</a:t>
            </a:r>
            <a:r>
              <a:rPr lang="en-GB" sz="2000" dirty="0">
                <a:solidFill>
                  <a:schemeClr val="bg1">
                    <a:lumMod val="95000"/>
                  </a:schemeClr>
                </a:solidFill>
                <a:latin typeface="Calibri  "/>
              </a:rPr>
              <a:t> op </a:t>
            </a:r>
            <a:r>
              <a:rPr lang="en-GB" sz="2000" dirty="0" err="1">
                <a:solidFill>
                  <a:schemeClr val="bg1">
                    <a:lumMod val="95000"/>
                  </a:schemeClr>
                </a:solidFill>
                <a:latin typeface="Calibri  "/>
              </a:rPr>
              <a:t>tegen</a:t>
            </a:r>
            <a:r>
              <a:rPr lang="en-GB" sz="2000" dirty="0">
                <a:solidFill>
                  <a:schemeClr val="bg1">
                    <a:lumMod val="95000"/>
                  </a:schemeClr>
                </a:solidFill>
                <a:latin typeface="Calibri  "/>
              </a:rPr>
              <a:t> </a:t>
            </a:r>
            <a:r>
              <a:rPr lang="en-GB" sz="2000" dirty="0" err="1">
                <a:solidFill>
                  <a:schemeClr val="bg1">
                    <a:lumMod val="95000"/>
                  </a:schemeClr>
                </a:solidFill>
                <a:latin typeface="Calibri  "/>
              </a:rPr>
              <a:t>een</a:t>
            </a:r>
            <a:r>
              <a:rPr lang="en-GB" sz="2000" dirty="0">
                <a:solidFill>
                  <a:schemeClr val="bg1">
                    <a:lumMod val="95000"/>
                  </a:schemeClr>
                </a:solidFill>
                <a:latin typeface="Calibri  "/>
              </a:rPr>
              <a:t>  van de </a:t>
            </a:r>
            <a:r>
              <a:rPr lang="en-GB" sz="2000" dirty="0" err="1">
                <a:solidFill>
                  <a:schemeClr val="bg1">
                    <a:lumMod val="95000"/>
                  </a:schemeClr>
                </a:solidFill>
                <a:latin typeface="Calibri  "/>
              </a:rPr>
              <a:t>beschuldigingen</a:t>
            </a:r>
            <a:r>
              <a:rPr lang="en-GB" sz="2000" dirty="0">
                <a:solidFill>
                  <a:schemeClr val="bg1">
                    <a:lumMod val="95000"/>
                  </a:schemeClr>
                </a:solidFill>
                <a:latin typeface="Calibri  "/>
              </a:rPr>
              <a:t>; </a:t>
            </a:r>
            <a:r>
              <a:rPr lang="en-GB" sz="2000" dirty="0" err="1">
                <a:solidFill>
                  <a:schemeClr val="bg1">
                    <a:lumMod val="95000"/>
                  </a:schemeClr>
                </a:solidFill>
                <a:latin typeface="Calibri  "/>
              </a:rPr>
              <a:t>verder</a:t>
            </a:r>
            <a:r>
              <a:rPr lang="en-GB" sz="2000" dirty="0">
                <a:solidFill>
                  <a:schemeClr val="bg1">
                    <a:lumMod val="95000"/>
                  </a:schemeClr>
                </a:solidFill>
                <a:latin typeface="Calibri  "/>
              </a:rPr>
              <a:t> </a:t>
            </a:r>
            <a:r>
              <a:rPr lang="en-GB" sz="2000" dirty="0" err="1">
                <a:solidFill>
                  <a:schemeClr val="bg1">
                    <a:lumMod val="95000"/>
                  </a:schemeClr>
                </a:solidFill>
                <a:latin typeface="Calibri  "/>
              </a:rPr>
              <a:t>wekt</a:t>
            </a:r>
            <a:r>
              <a:rPr lang="en-GB" sz="2000" dirty="0">
                <a:solidFill>
                  <a:schemeClr val="bg1">
                    <a:lumMod val="95000"/>
                  </a:schemeClr>
                </a:solidFill>
                <a:latin typeface="Calibri  "/>
              </a:rPr>
              <a:t> </a:t>
            </a:r>
            <a:r>
              <a:rPr lang="en-GB" sz="2000" dirty="0" err="1">
                <a:solidFill>
                  <a:schemeClr val="bg1">
                    <a:lumMod val="95000"/>
                  </a:schemeClr>
                </a:solidFill>
                <a:latin typeface="Calibri  "/>
              </a:rPr>
              <a:t>hij</a:t>
            </a:r>
            <a:r>
              <a:rPr lang="en-GB" sz="2000" dirty="0">
                <a:solidFill>
                  <a:schemeClr val="bg1">
                    <a:lumMod val="95000"/>
                  </a:schemeClr>
                </a:solidFill>
                <a:latin typeface="Calibri  "/>
              </a:rPr>
              <a:t> </a:t>
            </a:r>
            <a:r>
              <a:rPr lang="en-GB" sz="2000" dirty="0" err="1">
                <a:solidFill>
                  <a:schemeClr val="bg1">
                    <a:lumMod val="95000"/>
                  </a:schemeClr>
                </a:solidFill>
                <a:latin typeface="Calibri  "/>
              </a:rPr>
              <a:t>geen</a:t>
            </a:r>
            <a:r>
              <a:rPr lang="en-GB" sz="2000" dirty="0">
                <a:solidFill>
                  <a:schemeClr val="bg1">
                    <a:lumMod val="95000"/>
                  </a:schemeClr>
                </a:solidFill>
                <a:latin typeface="Calibri  "/>
              </a:rPr>
              <a:t> </a:t>
            </a:r>
            <a:r>
              <a:rPr lang="en-GB" sz="2000" dirty="0" err="1">
                <a:solidFill>
                  <a:schemeClr val="bg1">
                    <a:lumMod val="95000"/>
                  </a:schemeClr>
                </a:solidFill>
                <a:latin typeface="Calibri  "/>
              </a:rPr>
              <a:t>medelijden</a:t>
            </a:r>
            <a:r>
              <a:rPr lang="en-GB" sz="2000" dirty="0">
                <a:solidFill>
                  <a:schemeClr val="bg1">
                    <a:lumMod val="95000"/>
                  </a:schemeClr>
                </a:solidFill>
                <a:latin typeface="Calibri  "/>
              </a:rPr>
              <a:t> op.</a:t>
            </a:r>
          </a:p>
          <a:p>
            <a:pPr marL="695325" indent="-342900">
              <a:buAutoNum type="arabicPeriod" startAt="4"/>
              <a:defRPr/>
            </a:pPr>
            <a:endParaRPr lang="en-GB" sz="1600" dirty="0"/>
          </a:p>
        </p:txBody>
      </p:sp>
    </p:spTree>
    <p:extLst>
      <p:ext uri="{BB962C8B-B14F-4D97-AF65-F5344CB8AC3E}">
        <p14:creationId xmlns:p14="http://schemas.microsoft.com/office/powerpoint/2010/main" val="1618480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2b en 2c</a:t>
            </a:r>
            <a:endParaRPr lang="nl-NL" sz="4000" i="1" dirty="0">
              <a:solidFill>
                <a:schemeClr val="tx1"/>
              </a:solidFill>
              <a:latin typeface="Calibri" panose="020F0502020204030204" pitchFamily="34" charset="0"/>
            </a:endParaRPr>
          </a:p>
        </p:txBody>
      </p:sp>
      <p:sp>
        <p:nvSpPr>
          <p:cNvPr id="6" name="Rectangle 7">
            <a:extLst>
              <a:ext uri="{FF2B5EF4-FFF2-40B4-BE49-F238E27FC236}">
                <a16:creationId xmlns:a16="http://schemas.microsoft.com/office/drawing/2014/main" id="{314C35A8-BE08-4807-9C7E-D1875A665ECC}"/>
              </a:ext>
            </a:extLst>
          </p:cNvPr>
          <p:cNvSpPr txBox="1">
            <a:spLocks noChangeArrowheads="1"/>
          </p:cNvSpPr>
          <p:nvPr/>
        </p:nvSpPr>
        <p:spPr bwMode="auto">
          <a:xfrm>
            <a:off x="539552" y="1268760"/>
            <a:ext cx="7942262"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defRPr/>
            </a:pPr>
            <a:r>
              <a:rPr lang="nl-NL" altLang="en-NL" sz="2800" dirty="0">
                <a:solidFill>
                  <a:schemeClr val="bg2">
                    <a:lumMod val="60000"/>
                    <a:lumOff val="40000"/>
                  </a:schemeClr>
                </a:solidFill>
                <a:latin typeface="Calibri" panose="020F0502020204030204" pitchFamily="34" charset="0"/>
                <a:cs typeface="Calibri" panose="020F0502020204030204" pitchFamily="34" charset="0"/>
              </a:rPr>
              <a:t>Bespreek je antwoorden bij de opdrachten van tekst 2b en 2c.</a:t>
            </a:r>
          </a:p>
          <a:p>
            <a:pPr>
              <a:spcBef>
                <a:spcPct val="20000"/>
              </a:spcBef>
              <a:defRPr/>
            </a:pPr>
            <a:endParaRPr lang="en-US" altLang="en-NL" sz="2800" dirty="0">
              <a:solidFill>
                <a:schemeClr val="bg2">
                  <a:lumMod val="60000"/>
                  <a:lumOff val="40000"/>
                </a:schemeClr>
              </a:solidFill>
              <a:latin typeface="Calibri" panose="020F0502020204030204" pitchFamily="34" charset="0"/>
              <a:cs typeface="Calibri" panose="020F0502020204030204" pitchFamily="34" charset="0"/>
            </a:endParaRPr>
          </a:p>
          <a:p>
            <a:pPr>
              <a:spcBef>
                <a:spcPct val="20000"/>
              </a:spcBef>
              <a:defRPr/>
            </a:pPr>
            <a:r>
              <a:rPr lang="en-US" altLang="en-NL" sz="2800" dirty="0">
                <a:solidFill>
                  <a:schemeClr val="bg2">
                    <a:lumMod val="60000"/>
                    <a:lumOff val="40000"/>
                  </a:schemeClr>
                </a:solidFill>
                <a:latin typeface="Calibri" panose="020F0502020204030204" pitchFamily="34" charset="0"/>
                <a:cs typeface="Calibri" panose="020F0502020204030204" pitchFamily="34" charset="0"/>
              </a:rPr>
              <a:t>2. </a:t>
            </a:r>
            <a:r>
              <a:rPr lang="en-US" altLang="en-NL" sz="2800" dirty="0" err="1">
                <a:solidFill>
                  <a:schemeClr val="bg2">
                    <a:lumMod val="60000"/>
                    <a:lumOff val="40000"/>
                  </a:schemeClr>
                </a:solidFill>
                <a:latin typeface="Calibri" panose="020F0502020204030204" pitchFamily="34" charset="0"/>
                <a:cs typeface="Calibri" panose="020F0502020204030204" pitchFamily="34" charset="0"/>
              </a:rPr>
              <a:t>Welke</a:t>
            </a:r>
            <a:r>
              <a:rPr lang="en-US" altLang="en-NL" sz="2800" dirty="0">
                <a:solidFill>
                  <a:schemeClr val="bg2">
                    <a:lumMod val="60000"/>
                    <a:lumOff val="40000"/>
                  </a:schemeClr>
                </a:solidFill>
                <a:latin typeface="Calibri" panose="020F0502020204030204" pitchFamily="34" charset="0"/>
                <a:cs typeface="Calibri" panose="020F0502020204030204" pitchFamily="34" charset="0"/>
              </a:rPr>
              <a:t> </a:t>
            </a:r>
            <a:r>
              <a:rPr lang="en-US" altLang="en-NL" sz="2800" dirty="0" err="1">
                <a:solidFill>
                  <a:schemeClr val="bg2">
                    <a:lumMod val="60000"/>
                    <a:lumOff val="40000"/>
                  </a:schemeClr>
                </a:solidFill>
                <a:latin typeface="Calibri" panose="020F0502020204030204" pitchFamily="34" charset="0"/>
                <a:cs typeface="Calibri" panose="020F0502020204030204" pitchFamily="34" charset="0"/>
              </a:rPr>
              <a:t>verdedigingslinies</a:t>
            </a:r>
            <a:r>
              <a:rPr lang="en-US" altLang="en-NL" sz="2800" dirty="0">
                <a:solidFill>
                  <a:schemeClr val="bg2">
                    <a:lumMod val="60000"/>
                    <a:lumOff val="40000"/>
                  </a:schemeClr>
                </a:solidFill>
                <a:latin typeface="Calibri" panose="020F0502020204030204" pitchFamily="34" charset="0"/>
                <a:cs typeface="Calibri" panose="020F0502020204030204" pitchFamily="34" charset="0"/>
              </a:rPr>
              <a:t>?</a:t>
            </a:r>
          </a:p>
          <a:p>
            <a:pPr>
              <a:spcBef>
                <a:spcPct val="20000"/>
              </a:spcBef>
              <a:defRPr/>
            </a:pPr>
            <a:r>
              <a:rPr lang="en-US" altLang="en-NL" sz="2800" dirty="0">
                <a:solidFill>
                  <a:schemeClr val="bg2">
                    <a:lumMod val="60000"/>
                    <a:lumOff val="40000"/>
                  </a:schemeClr>
                </a:solidFill>
                <a:latin typeface="Calibri" panose="020F0502020204030204" pitchFamily="34" charset="0"/>
                <a:cs typeface="Calibri" panose="020F0502020204030204" pitchFamily="34" charset="0"/>
              </a:rPr>
              <a:t>3. Ethos?</a:t>
            </a:r>
          </a:p>
          <a:p>
            <a:pPr>
              <a:spcBef>
                <a:spcPct val="20000"/>
              </a:spcBef>
              <a:defRPr/>
            </a:pPr>
            <a:r>
              <a:rPr lang="en-US" altLang="en-NL" sz="2800" dirty="0">
                <a:solidFill>
                  <a:schemeClr val="bg2">
                    <a:lumMod val="60000"/>
                    <a:lumOff val="40000"/>
                  </a:schemeClr>
                </a:solidFill>
                <a:latin typeface="Calibri" panose="020F0502020204030204" pitchFamily="34" charset="0"/>
                <a:cs typeface="Calibri" panose="020F0502020204030204" pitchFamily="34" charset="0"/>
              </a:rPr>
              <a:t>4. Pathos?</a:t>
            </a:r>
          </a:p>
          <a:p>
            <a:pPr>
              <a:spcBef>
                <a:spcPct val="20000"/>
              </a:spcBef>
              <a:defRPr/>
            </a:pPr>
            <a:endParaRPr lang="en-US" altLang="en-NL" sz="2800" dirty="0">
              <a:solidFill>
                <a:schemeClr val="bg2">
                  <a:lumMod val="60000"/>
                  <a:lumOff val="40000"/>
                </a:schemeClr>
              </a:solidFill>
              <a:latin typeface="Calibri" panose="020F0502020204030204" pitchFamily="34" charset="0"/>
              <a:cs typeface="Calibri" panose="020F0502020204030204" pitchFamily="34" charset="0"/>
            </a:endParaRPr>
          </a:p>
          <a:p>
            <a:pPr>
              <a:spcBef>
                <a:spcPct val="20000"/>
              </a:spcBef>
              <a:defRPr/>
            </a:pPr>
            <a:r>
              <a:rPr lang="en-US" altLang="en-NL" sz="2800" dirty="0">
                <a:solidFill>
                  <a:schemeClr val="bg2">
                    <a:lumMod val="60000"/>
                    <a:lumOff val="40000"/>
                  </a:schemeClr>
                </a:solidFill>
                <a:latin typeface="Calibri" panose="020F0502020204030204" pitchFamily="34" charset="0"/>
                <a:cs typeface="Calibri" panose="020F0502020204030204" pitchFamily="34" charset="0"/>
              </a:rPr>
              <a:t>(</a:t>
            </a:r>
            <a:r>
              <a:rPr lang="en-US" altLang="en-NL" sz="2800" dirty="0" err="1">
                <a:solidFill>
                  <a:schemeClr val="bg2">
                    <a:lumMod val="60000"/>
                    <a:lumOff val="40000"/>
                  </a:schemeClr>
                </a:solidFill>
                <a:latin typeface="Calibri" panose="020F0502020204030204" pitchFamily="34" charset="0"/>
                <a:cs typeface="Calibri" panose="020F0502020204030204" pitchFamily="34" charset="0"/>
              </a:rPr>
              <a:t>regelnummers</a:t>
            </a:r>
            <a:r>
              <a:rPr lang="en-US" altLang="en-NL" sz="2800" dirty="0">
                <a:solidFill>
                  <a:schemeClr val="bg2">
                    <a:lumMod val="60000"/>
                    <a:lumOff val="40000"/>
                  </a:schemeClr>
                </a:solidFill>
                <a:latin typeface="Calibri" panose="020F0502020204030204" pitchFamily="34" charset="0"/>
                <a:cs typeface="Calibri" panose="020F0502020204030204" pitchFamily="34" charset="0"/>
              </a:rPr>
              <a:t> </a:t>
            </a:r>
            <a:r>
              <a:rPr lang="en-US" altLang="en-NL" sz="2800" dirty="0" err="1">
                <a:solidFill>
                  <a:schemeClr val="bg2">
                    <a:lumMod val="60000"/>
                    <a:lumOff val="40000"/>
                  </a:schemeClr>
                </a:solidFill>
                <a:latin typeface="Calibri" panose="020F0502020204030204" pitchFamily="34" charset="0"/>
                <a:cs typeface="Calibri" panose="020F0502020204030204" pitchFamily="34" charset="0"/>
              </a:rPr>
              <a:t>noemen</a:t>
            </a:r>
            <a:r>
              <a:rPr lang="en-US" altLang="en-NL" sz="2800" dirty="0">
                <a:solidFill>
                  <a:schemeClr val="bg2">
                    <a:lumMod val="60000"/>
                    <a:lumOff val="40000"/>
                  </a:schemeClr>
                </a:solidFill>
                <a:latin typeface="Calibri" panose="020F0502020204030204" pitchFamily="34" charset="0"/>
                <a:cs typeface="Calibri" panose="020F0502020204030204" pitchFamily="34" charset="0"/>
              </a:rPr>
              <a:t> </a:t>
            </a:r>
            <a:r>
              <a:rPr lang="en-US" altLang="en-NL" sz="2800" dirty="0" err="1">
                <a:solidFill>
                  <a:schemeClr val="bg2">
                    <a:lumMod val="60000"/>
                    <a:lumOff val="40000"/>
                  </a:schemeClr>
                </a:solidFill>
                <a:latin typeface="Calibri" panose="020F0502020204030204" pitchFamily="34" charset="0"/>
                <a:cs typeface="Calibri" panose="020F0502020204030204" pitchFamily="34" charset="0"/>
              </a:rPr>
              <a:t>waar</a:t>
            </a:r>
            <a:r>
              <a:rPr lang="en-US" altLang="en-NL" sz="2800" dirty="0">
                <a:solidFill>
                  <a:schemeClr val="bg2">
                    <a:lumMod val="60000"/>
                    <a:lumOff val="40000"/>
                  </a:schemeClr>
                </a:solidFill>
                <a:latin typeface="Calibri" panose="020F0502020204030204" pitchFamily="34" charset="0"/>
                <a:cs typeface="Calibri" panose="020F0502020204030204" pitchFamily="34" charset="0"/>
              </a:rPr>
              <a:t> </a:t>
            </a:r>
            <a:r>
              <a:rPr lang="en-US" altLang="en-NL" sz="2800" dirty="0" err="1">
                <a:solidFill>
                  <a:schemeClr val="bg2">
                    <a:lumMod val="60000"/>
                    <a:lumOff val="40000"/>
                  </a:schemeClr>
                </a:solidFill>
                <a:latin typeface="Calibri" panose="020F0502020204030204" pitchFamily="34" charset="0"/>
                <a:cs typeface="Calibri" panose="020F0502020204030204" pitchFamily="34" charset="0"/>
              </a:rPr>
              <a:t>mogelijk</a:t>
            </a:r>
            <a:r>
              <a:rPr lang="en-US" altLang="en-NL" sz="2800" dirty="0">
                <a:solidFill>
                  <a:schemeClr val="bg2">
                    <a:lumMod val="60000"/>
                    <a:lumOff val="40000"/>
                  </a:schemeClr>
                </a:solidFill>
                <a:latin typeface="Calibri" panose="020F0502020204030204" pitchFamily="34" charset="0"/>
                <a:cs typeface="Calibri" panose="020F0502020204030204" pitchFamily="34" charset="0"/>
              </a:rPr>
              <a:t>)</a:t>
            </a:r>
            <a:endParaRPr lang="nl-NL" altLang="en-NL" sz="2800" dirty="0">
              <a:solidFill>
                <a:schemeClr val="bg2">
                  <a:lumMod val="60000"/>
                  <a:lumOff val="40000"/>
                </a:schemeClr>
              </a:solidFill>
              <a:latin typeface="Calibri" panose="020F0502020204030204" pitchFamily="34" charset="0"/>
              <a:cs typeface="Calibri" panose="020F0502020204030204" pitchFamily="34" charset="0"/>
            </a:endParaRPr>
          </a:p>
          <a:p>
            <a:pPr>
              <a:spcBef>
                <a:spcPct val="20000"/>
              </a:spcBef>
              <a:defRPr/>
            </a:pPr>
            <a:endParaRPr lang="nl-NL" altLang="nl-NL" sz="1800" dirty="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516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2b</a:t>
            </a:r>
            <a:endParaRPr lang="nl-NL" sz="4000" i="1" dirty="0">
              <a:solidFill>
                <a:schemeClr val="tx1"/>
              </a:solidFill>
              <a:latin typeface="Calibri" panose="020F0502020204030204" pitchFamily="34" charset="0"/>
            </a:endParaRPr>
          </a:p>
        </p:txBody>
      </p:sp>
      <p:sp>
        <p:nvSpPr>
          <p:cNvPr id="6" name="Rectangle 7">
            <a:extLst>
              <a:ext uri="{FF2B5EF4-FFF2-40B4-BE49-F238E27FC236}">
                <a16:creationId xmlns:a16="http://schemas.microsoft.com/office/drawing/2014/main" id="{314C35A8-BE08-4807-9C7E-D1875A665ECC}"/>
              </a:ext>
            </a:extLst>
          </p:cNvPr>
          <p:cNvSpPr txBox="1">
            <a:spLocks noChangeArrowheads="1"/>
          </p:cNvSpPr>
          <p:nvPr/>
        </p:nvSpPr>
        <p:spPr bwMode="auto">
          <a:xfrm>
            <a:off x="539552" y="1268760"/>
            <a:ext cx="7942262"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defRPr/>
            </a:pPr>
            <a:r>
              <a:rPr lang="nl-NL" altLang="en-NL" sz="2800" b="1" dirty="0">
                <a:latin typeface="Calibri" panose="020F0502020204030204" pitchFamily="34" charset="0"/>
                <a:cs typeface="Calibri" panose="020F0502020204030204" pitchFamily="34" charset="0"/>
              </a:rPr>
              <a:t>2. Verdedigingslinies</a:t>
            </a:r>
          </a:p>
          <a:p>
            <a:pPr>
              <a:spcBef>
                <a:spcPct val="20000"/>
              </a:spcBef>
              <a:defRPr/>
            </a:pPr>
            <a:r>
              <a:rPr lang="en-US" altLang="en-NL" sz="2800" b="1" dirty="0">
                <a:latin typeface="Calibri" panose="020F0502020204030204" pitchFamily="34" charset="0"/>
                <a:cs typeface="Calibri" panose="020F0502020204030204" pitchFamily="34" charset="0"/>
              </a:rPr>
              <a:t>3. Ethos</a:t>
            </a:r>
          </a:p>
          <a:p>
            <a:pPr>
              <a:spcBef>
                <a:spcPct val="20000"/>
              </a:spcBef>
              <a:defRPr/>
            </a:pPr>
            <a:r>
              <a:rPr lang="en-US" altLang="en-NL" sz="2800" b="1" dirty="0">
                <a:latin typeface="Calibri" panose="020F0502020204030204" pitchFamily="34" charset="0"/>
                <a:cs typeface="Calibri" panose="020F0502020204030204" pitchFamily="34" charset="0"/>
              </a:rPr>
              <a:t>4. Pathos</a:t>
            </a:r>
            <a:endParaRPr lang="nl-NL" altLang="en-NL" sz="2800" b="1" dirty="0">
              <a:latin typeface="Calibri" panose="020F0502020204030204" pitchFamily="34" charset="0"/>
              <a:cs typeface="Calibri" panose="020F0502020204030204" pitchFamily="34" charset="0"/>
            </a:endParaRPr>
          </a:p>
          <a:p>
            <a:pPr>
              <a:spcBef>
                <a:spcPct val="20000"/>
              </a:spcBef>
              <a:defRPr/>
            </a:pPr>
            <a:endParaRPr lang="nl-NL" altLang="nl-NL" sz="1800" dirty="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9085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Opdrachten tekst 2c</a:t>
            </a:r>
            <a:endParaRPr lang="nl-NL" sz="4000" i="1" dirty="0">
              <a:solidFill>
                <a:schemeClr val="tx1"/>
              </a:solidFill>
              <a:latin typeface="Calibri" panose="020F0502020204030204" pitchFamily="34" charset="0"/>
            </a:endParaRPr>
          </a:p>
        </p:txBody>
      </p:sp>
      <p:sp>
        <p:nvSpPr>
          <p:cNvPr id="6" name="Rectangle 7">
            <a:extLst>
              <a:ext uri="{FF2B5EF4-FFF2-40B4-BE49-F238E27FC236}">
                <a16:creationId xmlns:a16="http://schemas.microsoft.com/office/drawing/2014/main" id="{314C35A8-BE08-4807-9C7E-D1875A665ECC}"/>
              </a:ext>
            </a:extLst>
          </p:cNvPr>
          <p:cNvSpPr txBox="1">
            <a:spLocks noChangeArrowheads="1"/>
          </p:cNvSpPr>
          <p:nvPr/>
        </p:nvSpPr>
        <p:spPr bwMode="auto">
          <a:xfrm>
            <a:off x="539552" y="1268760"/>
            <a:ext cx="7942262" cy="4464050"/>
          </a:xfrm>
          <a:prstGeom prst="rect">
            <a:avLst/>
          </a:prstGeom>
          <a:noFill/>
          <a:ln>
            <a:noFill/>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defRPr/>
            </a:pPr>
            <a:r>
              <a:rPr lang="nl-NL" altLang="en-NL" sz="2800" b="1">
                <a:latin typeface="Calibri" panose="020F0502020204030204" pitchFamily="34" charset="0"/>
                <a:cs typeface="Calibri" panose="020F0502020204030204" pitchFamily="34" charset="0"/>
              </a:rPr>
              <a:t>2. Verdedigingslinies</a:t>
            </a:r>
          </a:p>
          <a:p>
            <a:pPr>
              <a:spcBef>
                <a:spcPct val="20000"/>
              </a:spcBef>
              <a:defRPr/>
            </a:pPr>
            <a:r>
              <a:rPr lang="en-US" altLang="en-NL" sz="2800" b="1">
                <a:latin typeface="Calibri" panose="020F0502020204030204" pitchFamily="34" charset="0"/>
                <a:cs typeface="Calibri" panose="020F0502020204030204" pitchFamily="34" charset="0"/>
              </a:rPr>
              <a:t>3. Ethos</a:t>
            </a:r>
          </a:p>
          <a:p>
            <a:pPr>
              <a:spcBef>
                <a:spcPct val="20000"/>
              </a:spcBef>
              <a:defRPr/>
            </a:pPr>
            <a:r>
              <a:rPr lang="en-US" altLang="en-NL" sz="2800" b="1">
                <a:latin typeface="Calibri" panose="020F0502020204030204" pitchFamily="34" charset="0"/>
                <a:cs typeface="Calibri" panose="020F0502020204030204" pitchFamily="34" charset="0"/>
              </a:rPr>
              <a:t>4. Pathos</a:t>
            </a:r>
            <a:endParaRPr lang="nl-NL" altLang="en-NL"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3289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bg1">
                    <a:lumMod val="75000"/>
                  </a:schemeClr>
                </a:solidFill>
                <a:latin typeface="Calibri" panose="020F0502020204030204" pitchFamily="34" charset="0"/>
              </a:rPr>
              <a:t>Ethos en </a:t>
            </a:r>
            <a:r>
              <a:rPr lang="nl-NL" dirty="0">
                <a:solidFill>
                  <a:schemeClr val="tx1"/>
                </a:solidFill>
                <a:latin typeface="Calibri" panose="020F0502020204030204" pitchFamily="34" charset="0"/>
              </a:rPr>
              <a:t>Pathos</a:t>
            </a:r>
          </a:p>
        </p:txBody>
      </p:sp>
      <p:sp>
        <p:nvSpPr>
          <p:cNvPr id="5" name="Rectangle 7">
            <a:extLst>
              <a:ext uri="{FF2B5EF4-FFF2-40B4-BE49-F238E27FC236}">
                <a16:creationId xmlns:a16="http://schemas.microsoft.com/office/drawing/2014/main" id="{FB7BFB8F-C884-4DBA-AB22-C717A071916C}"/>
              </a:ext>
            </a:extLst>
          </p:cNvPr>
          <p:cNvSpPr txBox="1">
            <a:spLocks noChangeArrowheads="1"/>
          </p:cNvSpPr>
          <p:nvPr/>
        </p:nvSpPr>
        <p:spPr bwMode="auto">
          <a:xfrm>
            <a:off x="611188" y="1628775"/>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buFontTx/>
              <a:buNone/>
            </a:pPr>
            <a:r>
              <a:rPr lang="en-US" altLang="nl-NL" sz="3600" b="1" dirty="0">
                <a:solidFill>
                  <a:srgbClr val="3C8C93"/>
                </a:solidFill>
                <a:latin typeface="Calibri" panose="020F0502020204030204" pitchFamily="34" charset="0"/>
                <a:cs typeface="Calibri" panose="020F0502020204030204" pitchFamily="34" charset="0"/>
              </a:rPr>
              <a:t>Framing:</a:t>
            </a:r>
          </a:p>
          <a:p>
            <a:pPr>
              <a:buFontTx/>
              <a:buNone/>
            </a:pPr>
            <a:endParaRPr lang="en-US" altLang="nl-NL" sz="1600" dirty="0">
              <a:latin typeface="Calibri" panose="020F0502020204030204" pitchFamily="34" charset="0"/>
              <a:cs typeface="Calibri" panose="020F0502020204030204" pitchFamily="34" charset="0"/>
            </a:endParaRPr>
          </a:p>
          <a:p>
            <a:pPr algn="ctr">
              <a:buFontTx/>
              <a:buNone/>
            </a:pPr>
            <a:r>
              <a:rPr lang="en-US" altLang="nl-NL" sz="4200" dirty="0" err="1">
                <a:latin typeface="Calibri" panose="020F0502020204030204" pitchFamily="34" charset="0"/>
                <a:cs typeface="Calibri" panose="020F0502020204030204" pitchFamily="34" charset="0"/>
              </a:rPr>
              <a:t>Asielzoeker</a:t>
            </a:r>
            <a:endParaRPr lang="en-US" altLang="nl-NL" sz="4200" dirty="0">
              <a:latin typeface="Calibri" panose="020F0502020204030204" pitchFamily="34" charset="0"/>
              <a:cs typeface="Calibri" panose="020F0502020204030204" pitchFamily="34" charset="0"/>
            </a:endParaRPr>
          </a:p>
          <a:p>
            <a:pPr algn="ctr">
              <a:buFontTx/>
              <a:buNone/>
            </a:pPr>
            <a:r>
              <a:rPr lang="en-US" altLang="nl-NL" sz="4200" i="1" dirty="0">
                <a:solidFill>
                  <a:srgbClr val="3C8C93"/>
                </a:solidFill>
                <a:latin typeface="Calibri" panose="020F0502020204030204" pitchFamily="34" charset="0"/>
                <a:cs typeface="Calibri" panose="020F0502020204030204" pitchFamily="34" charset="0"/>
              </a:rPr>
              <a:t>vs.</a:t>
            </a:r>
            <a:endParaRPr lang="nl-NL" altLang="nl-NL" sz="4200" i="1" dirty="0">
              <a:solidFill>
                <a:srgbClr val="3C8C93"/>
              </a:solidFill>
              <a:latin typeface="Calibri" panose="020F0502020204030204" pitchFamily="34" charset="0"/>
              <a:cs typeface="Calibri" panose="020F0502020204030204" pitchFamily="34" charset="0"/>
            </a:endParaRPr>
          </a:p>
          <a:p>
            <a:pPr algn="ctr">
              <a:buFontTx/>
              <a:buNone/>
            </a:pPr>
            <a:r>
              <a:rPr lang="en-US" altLang="nl-NL" sz="4200" dirty="0" err="1">
                <a:latin typeface="Calibri" panose="020F0502020204030204" pitchFamily="34" charset="0"/>
                <a:cs typeface="Calibri" panose="020F0502020204030204" pitchFamily="34" charset="0"/>
              </a:rPr>
              <a:t>Gelukzoeker</a:t>
            </a:r>
            <a:endParaRPr lang="en-US" altLang="nl-NL" sz="4200" dirty="0">
              <a:latin typeface="Calibri" panose="020F0502020204030204" pitchFamily="34" charset="0"/>
              <a:cs typeface="Calibri" panose="020F0502020204030204" pitchFamily="34" charset="0"/>
            </a:endParaRPr>
          </a:p>
          <a:p>
            <a:pPr>
              <a:buFontTx/>
              <a:buNone/>
            </a:pPr>
            <a:endParaRPr lang="en-US" altLang="nl-NL" sz="4200" dirty="0">
              <a:latin typeface="Calibri" panose="020F0502020204030204" pitchFamily="34" charset="0"/>
              <a:cs typeface="Calibri" panose="020F0502020204030204" pitchFamily="34" charset="0"/>
            </a:endParaRPr>
          </a:p>
        </p:txBody>
      </p:sp>
      <p:sp>
        <p:nvSpPr>
          <p:cNvPr id="6" name="Rectangle 7">
            <a:extLst>
              <a:ext uri="{FF2B5EF4-FFF2-40B4-BE49-F238E27FC236}">
                <a16:creationId xmlns:a16="http://schemas.microsoft.com/office/drawing/2014/main" id="{99081359-1AAA-43B4-BA57-6573BAE2F6F6}"/>
              </a:ext>
            </a:extLst>
          </p:cNvPr>
          <p:cNvSpPr txBox="1">
            <a:spLocks noChangeArrowheads="1"/>
          </p:cNvSpPr>
          <p:nvPr/>
        </p:nvSpPr>
        <p:spPr bwMode="auto">
          <a:xfrm>
            <a:off x="766807" y="5200950"/>
            <a:ext cx="7942262" cy="74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buFontTx/>
              <a:buNone/>
            </a:pPr>
            <a:r>
              <a:rPr lang="en-US" altLang="nl-NL" sz="3600" b="1" dirty="0" err="1">
                <a:solidFill>
                  <a:srgbClr val="3C8C93"/>
                </a:solidFill>
                <a:latin typeface="Calibri" panose="020F0502020204030204" pitchFamily="34" charset="0"/>
                <a:cs typeface="Calibri" panose="020F0502020204030204" pitchFamily="34" charset="0"/>
              </a:rPr>
              <a:t>Volgende</a:t>
            </a:r>
            <a:r>
              <a:rPr lang="en-US" altLang="nl-NL" sz="3600" b="1" dirty="0">
                <a:solidFill>
                  <a:srgbClr val="3C8C93"/>
                </a:solidFill>
                <a:latin typeface="Calibri" panose="020F0502020204030204" pitchFamily="34" charset="0"/>
                <a:cs typeface="Calibri" panose="020F0502020204030204" pitchFamily="34" charset="0"/>
              </a:rPr>
              <a:t> week: </a:t>
            </a:r>
            <a:r>
              <a:rPr lang="en-US" altLang="nl-NL" sz="3600" b="1" dirty="0" err="1">
                <a:solidFill>
                  <a:srgbClr val="3C8C93"/>
                </a:solidFill>
                <a:latin typeface="Calibri" panose="020F0502020204030204" pitchFamily="34" charset="0"/>
                <a:cs typeface="Calibri" panose="020F0502020204030204" pitchFamily="34" charset="0"/>
              </a:rPr>
              <a:t>stijl</a:t>
            </a:r>
            <a:r>
              <a:rPr lang="en-US" altLang="nl-NL" sz="3600" b="1" dirty="0">
                <a:solidFill>
                  <a:srgbClr val="3C8C93"/>
                </a:solidFill>
                <a:latin typeface="Calibri" panose="020F0502020204030204" pitchFamily="34" charset="0"/>
                <a:cs typeface="Calibri" panose="020F0502020204030204" pitchFamily="34" charset="0"/>
              </a:rPr>
              <a:t> </a:t>
            </a:r>
            <a:r>
              <a:rPr lang="en-US" altLang="nl-NL" sz="3600" b="1" dirty="0" err="1">
                <a:solidFill>
                  <a:srgbClr val="3C8C93"/>
                </a:solidFill>
                <a:latin typeface="Calibri" panose="020F0502020204030204" pitchFamily="34" charset="0"/>
                <a:cs typeface="Calibri" panose="020F0502020204030204" pitchFamily="34" charset="0"/>
              </a:rPr>
              <a:t>en</a:t>
            </a:r>
            <a:r>
              <a:rPr lang="en-US" altLang="nl-NL" sz="3600" b="1" dirty="0">
                <a:solidFill>
                  <a:srgbClr val="3C8C93"/>
                </a:solidFill>
                <a:latin typeface="Calibri" panose="020F0502020204030204" pitchFamily="34" charset="0"/>
                <a:cs typeface="Calibri" panose="020F0502020204030204" pitchFamily="34" charset="0"/>
              </a:rPr>
              <a:t> </a:t>
            </a:r>
            <a:r>
              <a:rPr lang="en-US" altLang="nl-NL" sz="3600" b="1" dirty="0" err="1">
                <a:solidFill>
                  <a:srgbClr val="3C8C93"/>
                </a:solidFill>
                <a:latin typeface="Calibri" panose="020F0502020204030204" pitchFamily="34" charset="0"/>
                <a:cs typeface="Calibri" panose="020F0502020204030204" pitchFamily="34" charset="0"/>
              </a:rPr>
              <a:t>presentatie</a:t>
            </a:r>
            <a:r>
              <a:rPr lang="en-US" altLang="nl-NL" sz="3600" b="1" dirty="0">
                <a:solidFill>
                  <a:srgbClr val="3C8C93"/>
                </a:solidFill>
                <a:latin typeface="Calibri" panose="020F0502020204030204" pitchFamily="34" charset="0"/>
                <a:cs typeface="Calibri" panose="020F0502020204030204" pitchFamily="34" charset="0"/>
              </a:rPr>
              <a:t>!</a:t>
            </a:r>
          </a:p>
          <a:p>
            <a:pPr>
              <a:buFontTx/>
              <a:buNone/>
            </a:pPr>
            <a:endParaRPr lang="en-US" altLang="nl-NL" sz="1600" dirty="0">
              <a:latin typeface="Calibri" panose="020F0502020204030204" pitchFamily="34" charset="0"/>
              <a:cs typeface="Calibri" panose="020F0502020204030204" pitchFamily="34" charset="0"/>
            </a:endParaRPr>
          </a:p>
          <a:p>
            <a:pPr>
              <a:buFontTx/>
              <a:buNone/>
            </a:pPr>
            <a:endParaRPr lang="en-US" altLang="nl-NL" sz="4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0384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solidFill>
                  <a:schemeClr val="tx1"/>
                </a:solidFill>
                <a:latin typeface="Calibri" panose="020F0502020204030204" pitchFamily="34" charset="0"/>
              </a:rPr>
              <a:t>Volgende</a:t>
            </a:r>
            <a:r>
              <a:rPr lang="en-US" dirty="0">
                <a:solidFill>
                  <a:schemeClr val="tx1"/>
                </a:solidFill>
                <a:latin typeface="Calibri" panose="020F0502020204030204" pitchFamily="34" charset="0"/>
              </a:rPr>
              <a:t> week (2 </a:t>
            </a:r>
            <a:r>
              <a:rPr lang="en-US" dirty="0" err="1">
                <a:solidFill>
                  <a:schemeClr val="tx1"/>
                </a:solidFill>
                <a:latin typeface="Calibri" panose="020F0502020204030204" pitchFamily="34" charset="0"/>
              </a:rPr>
              <a:t>mei</a:t>
            </a:r>
            <a:r>
              <a:rPr lang="en-US" dirty="0">
                <a:solidFill>
                  <a:schemeClr val="tx1"/>
                </a:solidFill>
                <a:latin typeface="Calibri" panose="020F0502020204030204" pitchFamily="34" charset="0"/>
              </a:rPr>
              <a:t>)</a:t>
            </a:r>
            <a:endParaRPr lang="nl-NL" dirty="0">
              <a:solidFill>
                <a:schemeClr val="tx1"/>
              </a:solidFill>
              <a:latin typeface="Calibri" panose="020F0502020204030204" pitchFamily="34" charset="0"/>
            </a:endParaRPr>
          </a:p>
        </p:txBody>
      </p:sp>
      <p:pic>
        <p:nvPicPr>
          <p:cNvPr id="3" name="Picture 2">
            <a:extLst>
              <a:ext uri="{FF2B5EF4-FFF2-40B4-BE49-F238E27FC236}">
                <a16:creationId xmlns:a16="http://schemas.microsoft.com/office/drawing/2014/main" id="{5FB5E06F-310C-4EF9-B50B-6FE394DF5138}"/>
              </a:ext>
            </a:extLst>
          </p:cNvPr>
          <p:cNvPicPr>
            <a:picLocks noChangeAspect="1"/>
          </p:cNvPicPr>
          <p:nvPr/>
        </p:nvPicPr>
        <p:blipFill>
          <a:blip r:embed="rId2"/>
          <a:stretch>
            <a:fillRect/>
          </a:stretch>
        </p:blipFill>
        <p:spPr>
          <a:xfrm>
            <a:off x="1619672" y="1124744"/>
            <a:ext cx="5742930" cy="5114987"/>
          </a:xfrm>
          <a:prstGeom prst="rect">
            <a:avLst/>
          </a:prstGeom>
        </p:spPr>
      </p:pic>
    </p:spTree>
    <p:extLst>
      <p:ext uri="{BB962C8B-B14F-4D97-AF65-F5344CB8AC3E}">
        <p14:creationId xmlns:p14="http://schemas.microsoft.com/office/powerpoint/2010/main" val="4122806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BFAE385A-505A-47C4-AE44-02761995C5A5}"/>
              </a:ext>
            </a:extLst>
          </p:cNvPr>
          <p:cNvSpPr>
            <a:spLocks noGrp="1"/>
          </p:cNvSpPr>
          <p:nvPr>
            <p:ph type="title"/>
          </p:nvPr>
        </p:nvSpPr>
        <p:spPr>
          <a:xfrm>
            <a:off x="404665" y="404664"/>
            <a:ext cx="8334670" cy="432048"/>
          </a:xfrm>
        </p:spPr>
        <p:txBody>
          <a:bodyPr/>
          <a:lstStyle/>
          <a:p>
            <a:r>
              <a:rPr lang="nl-NL" sz="4000" dirty="0">
                <a:solidFill>
                  <a:schemeClr val="tx1"/>
                </a:solidFill>
                <a:latin typeface="Calibri" panose="020F0502020204030204" pitchFamily="34" charset="0"/>
              </a:rPr>
              <a:t>Analyseopdracht tekst 1</a:t>
            </a:r>
          </a:p>
        </p:txBody>
      </p:sp>
      <p:sp>
        <p:nvSpPr>
          <p:cNvPr id="7" name="Rectangle 7">
            <a:extLst>
              <a:ext uri="{FF2B5EF4-FFF2-40B4-BE49-F238E27FC236}">
                <a16:creationId xmlns:a16="http://schemas.microsoft.com/office/drawing/2014/main" id="{CCD46891-7146-44D7-80EC-B6B7B0A14371}"/>
              </a:ext>
            </a:extLst>
          </p:cNvPr>
          <p:cNvSpPr txBox="1">
            <a:spLocks noChangeArrowheads="1"/>
          </p:cNvSpPr>
          <p:nvPr/>
        </p:nvSpPr>
        <p:spPr bwMode="auto">
          <a:xfrm>
            <a:off x="404664" y="1196975"/>
            <a:ext cx="8559823"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None/>
              <a:defRPr/>
            </a:pPr>
            <a:r>
              <a:rPr lang="nl-NL" altLang="nl-NL" sz="2400" b="1" kern="0" dirty="0">
                <a:solidFill>
                  <a:srgbClr val="000000"/>
                </a:solidFill>
                <a:latin typeface="Calibri" panose="020F0502020204030204" pitchFamily="34" charset="0"/>
                <a:ea typeface="ＭＳ Ｐゴシック"/>
                <a:cs typeface="Calibri" panose="020F0502020204030204" pitchFamily="34" charset="0"/>
              </a:rPr>
              <a:t>1. Geef aan waar in de tekst Thieme haar eigen ethos probeert te versterken en afbreuk probeert te doen aan dat van haar beschuldigers.</a:t>
            </a:r>
          </a:p>
          <a:p>
            <a:pPr marL="0" indent="0">
              <a:buNone/>
              <a:defRPr/>
            </a:pPr>
            <a:r>
              <a:rPr lang="nl-NL" altLang="nl-NL" sz="2400" u="sng" kern="0" dirty="0">
                <a:solidFill>
                  <a:srgbClr val="92D050"/>
                </a:solidFill>
                <a:latin typeface="Calibri" panose="020F0502020204030204" pitchFamily="34" charset="0"/>
                <a:ea typeface="ＭＳ Ｐゴシック"/>
                <a:cs typeface="Calibri" panose="020F0502020204030204" pitchFamily="34" charset="0"/>
              </a:rPr>
              <a:t>(Versterken) eigen ethos, o.a.:</a:t>
            </a:r>
          </a:p>
          <a:p>
            <a:pPr>
              <a:defRPr/>
            </a:pPr>
            <a:r>
              <a:rPr kumimoji="0" lang="nl-NL" altLang="nl-NL" sz="24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a:cs typeface="Calibri" panose="020F0502020204030204" pitchFamily="34" charset="0"/>
              </a:rPr>
              <a:t>Welgezindheid</a:t>
            </a:r>
            <a:r>
              <a:rPr kumimoji="0" lang="nl-NL" altLang="nl-NL" sz="2400" i="0" u="none" strike="noStrike" kern="0" cap="none" spc="0" normalizeH="0" baseline="0" noProof="0" dirty="0">
                <a:ln>
                  <a:noFill/>
                </a:ln>
                <a:solidFill>
                  <a:schemeClr val="accent3"/>
                </a:solidFill>
                <a:effectLst/>
                <a:uLnTx/>
                <a:uFillTx/>
                <a:latin typeface="Calibri" panose="020F0502020204030204" pitchFamily="34" charset="0"/>
                <a:ea typeface="ＭＳ Ｐゴシック"/>
                <a:cs typeface="Calibri" panose="020F0502020204030204" pitchFamily="34" charset="0"/>
              </a:rPr>
              <a:t>: ze heeft belangrijker dingen te doen, maar neem toch de moeite om te reageren; ze zet zich in voor een betere wereld </a:t>
            </a:r>
            <a:endParaRPr lang="nl-NL" altLang="nl-NL" sz="2400" kern="0" dirty="0">
              <a:solidFill>
                <a:schemeClr val="accent3"/>
              </a:solidFill>
              <a:latin typeface="Calibri" panose="020F0502020204030204" pitchFamily="34" charset="0"/>
              <a:ea typeface="ＭＳ Ｐゴシック"/>
              <a:cs typeface="Calibri" panose="020F0502020204030204" pitchFamily="34" charset="0"/>
            </a:endParaRPr>
          </a:p>
          <a:p>
            <a:pPr>
              <a:defRPr/>
            </a:pPr>
            <a:r>
              <a:rPr lang="nl-NL" altLang="nl-NL" sz="2400" b="1" kern="0" dirty="0">
                <a:solidFill>
                  <a:schemeClr val="accent3"/>
                </a:solidFill>
                <a:latin typeface="Calibri" panose="020F0502020204030204" pitchFamily="34" charset="0"/>
                <a:ea typeface="ＭＳ Ｐゴシック"/>
                <a:cs typeface="Calibri" panose="020F0502020204030204" pitchFamily="34" charset="0"/>
              </a:rPr>
              <a:t>Betrouwbaarheid</a:t>
            </a:r>
            <a:r>
              <a:rPr lang="nl-NL" altLang="nl-NL" sz="2400" kern="0" dirty="0">
                <a:solidFill>
                  <a:schemeClr val="accent3"/>
                </a:solidFill>
                <a:latin typeface="Calibri" panose="020F0502020204030204" pitchFamily="34" charset="0"/>
                <a:ea typeface="ＭＳ Ｐゴシック"/>
                <a:cs typeface="Calibri" panose="020F0502020204030204" pitchFamily="34" charset="0"/>
              </a:rPr>
              <a:t>:</a:t>
            </a:r>
            <a:r>
              <a:rPr kumimoji="0" lang="nl-NL" altLang="nl-NL" sz="2400" i="0" u="none" strike="noStrike" kern="0" cap="none" spc="0" normalizeH="0" baseline="0" noProof="0" dirty="0">
                <a:ln>
                  <a:noFill/>
                </a:ln>
                <a:solidFill>
                  <a:schemeClr val="accent3"/>
                </a:solidFill>
                <a:effectLst/>
                <a:uLnTx/>
                <a:uFillTx/>
                <a:latin typeface="Calibri" panose="020F0502020204030204" pitchFamily="34" charset="0"/>
                <a:ea typeface="ＭＳ Ｐゴシック"/>
                <a:cs typeface="Calibri" panose="020F0502020204030204" pitchFamily="34" charset="0"/>
              </a:rPr>
              <a:t> ‘respect’ voor ’t Hart (r. 34)</a:t>
            </a:r>
          </a:p>
          <a:p>
            <a:pPr marL="0" indent="0">
              <a:buNone/>
              <a:defRPr/>
            </a:pPr>
            <a:r>
              <a:rPr kumimoji="0" lang="nl-NL" altLang="nl-NL" sz="2400" i="0" u="sng" strike="noStrike" kern="0" cap="none" spc="0" normalizeH="0" baseline="0" noProof="0" dirty="0">
                <a:ln>
                  <a:noFill/>
                </a:ln>
                <a:solidFill>
                  <a:srgbClr val="FF0000"/>
                </a:solidFill>
                <a:effectLst/>
                <a:uLnTx/>
                <a:uFillTx/>
                <a:latin typeface="Calibri" panose="020F0502020204030204" pitchFamily="34" charset="0"/>
                <a:ea typeface="ＭＳ Ｐゴシック"/>
                <a:cs typeface="Calibri" panose="020F0502020204030204" pitchFamily="34" charset="0"/>
              </a:rPr>
              <a:t>(Aantasten) ethos tegenstanders, o.a.:</a:t>
            </a:r>
          </a:p>
          <a:p>
            <a:pPr>
              <a:defRPr/>
            </a:pPr>
            <a:r>
              <a:rPr kumimoji="0" lang="nl-NL" altLang="nl-NL" sz="2400" b="1" i="0" u="none" strike="noStrike" kern="0" cap="none" spc="0" normalizeH="0" baseline="0" noProof="0" dirty="0">
                <a:ln>
                  <a:noFill/>
                </a:ln>
                <a:solidFill>
                  <a:schemeClr val="accent3"/>
                </a:solidFill>
                <a:effectLst/>
                <a:uLnTx/>
                <a:uFillTx/>
                <a:latin typeface="Calibri" panose="020F0502020204030204" pitchFamily="34" charset="0"/>
                <a:ea typeface="ＭＳ Ｐゴシック"/>
                <a:cs typeface="Calibri" panose="020F0502020204030204" pitchFamily="34" charset="0"/>
              </a:rPr>
              <a:t>Betrouwbaarheid</a:t>
            </a:r>
            <a:r>
              <a:rPr kumimoji="0" lang="nl-NL" altLang="nl-NL" sz="2400" i="0" u="none" strike="noStrike" kern="0" cap="none" spc="0" normalizeH="0" baseline="0" noProof="0" dirty="0">
                <a:ln>
                  <a:noFill/>
                </a:ln>
                <a:solidFill>
                  <a:schemeClr val="accent3"/>
                </a:solidFill>
                <a:effectLst/>
                <a:uLnTx/>
                <a:uFillTx/>
                <a:latin typeface="Calibri" panose="020F0502020204030204" pitchFamily="34" charset="0"/>
                <a:ea typeface="ＭＳ Ｐゴシック"/>
                <a:cs typeface="Calibri" panose="020F0502020204030204" pitchFamily="34" charset="0"/>
              </a:rPr>
              <a:t>: ‘</a:t>
            </a:r>
            <a:r>
              <a:rPr kumimoji="0" lang="nl-NL" altLang="nl-NL" sz="2400" u="none" strike="noStrike" kern="0" cap="none" spc="0" normalizeH="0" baseline="0" noProof="0" dirty="0">
                <a:ln>
                  <a:noFill/>
                </a:ln>
                <a:solidFill>
                  <a:schemeClr val="accent3"/>
                </a:solidFill>
                <a:effectLst/>
                <a:uLnTx/>
                <a:uFillTx/>
                <a:latin typeface="Calibri" panose="020F0502020204030204" pitchFamily="34" charset="0"/>
                <a:ea typeface="ＭＳ Ｐゴシック"/>
                <a:cs typeface="Calibri" panose="020F0502020204030204" pitchFamily="34" charset="0"/>
              </a:rPr>
              <a:t>selectieve fascinatie’; </a:t>
            </a:r>
            <a:r>
              <a:rPr kumimoji="0" lang="nl-NL" altLang="nl-NL" sz="2400" i="0" u="none" strike="noStrike" kern="0" cap="none" spc="0" normalizeH="0" baseline="0" noProof="0" dirty="0">
                <a:ln>
                  <a:noFill/>
                </a:ln>
                <a:solidFill>
                  <a:schemeClr val="accent3"/>
                </a:solidFill>
                <a:effectLst/>
                <a:uLnTx/>
                <a:uFillTx/>
                <a:latin typeface="Calibri" panose="020F0502020204030204" pitchFamily="34" charset="0"/>
                <a:ea typeface="ＭＳ Ｐゴシック"/>
                <a:cs typeface="Calibri" panose="020F0502020204030204" pitchFamily="34" charset="0"/>
              </a:rPr>
              <a:t>Smedes ‘meende’ nieuwe invalshoek gevonden te hebben; ’t Hart is een ‘fanatieke kruisvaarder’, houdt een ‘kruistocht’, ‘fantaseert over jurken’, ’t Hart en anderen nemen elkaar de maat, ‘seculiere inquisitie’</a:t>
            </a:r>
          </a:p>
        </p:txBody>
      </p:sp>
    </p:spTree>
    <p:extLst>
      <p:ext uri="{BB962C8B-B14F-4D97-AF65-F5344CB8AC3E}">
        <p14:creationId xmlns:p14="http://schemas.microsoft.com/office/powerpoint/2010/main" val="2390977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BFAE385A-505A-47C4-AE44-02761995C5A5}"/>
              </a:ext>
            </a:extLst>
          </p:cNvPr>
          <p:cNvSpPr>
            <a:spLocks noGrp="1"/>
          </p:cNvSpPr>
          <p:nvPr>
            <p:ph type="title"/>
          </p:nvPr>
        </p:nvSpPr>
        <p:spPr>
          <a:xfrm>
            <a:off x="404665" y="404664"/>
            <a:ext cx="8334670" cy="432048"/>
          </a:xfrm>
        </p:spPr>
        <p:txBody>
          <a:bodyPr/>
          <a:lstStyle/>
          <a:p>
            <a:r>
              <a:rPr lang="nl-NL" sz="4000" dirty="0">
                <a:solidFill>
                  <a:schemeClr val="tx1"/>
                </a:solidFill>
                <a:latin typeface="Calibri" panose="020F0502020204030204" pitchFamily="34" charset="0"/>
              </a:rPr>
              <a:t>Analyseopdracht tekst 1</a:t>
            </a:r>
          </a:p>
        </p:txBody>
      </p:sp>
      <p:sp>
        <p:nvSpPr>
          <p:cNvPr id="4" name="Rectangle 7">
            <a:extLst>
              <a:ext uri="{FF2B5EF4-FFF2-40B4-BE49-F238E27FC236}">
                <a16:creationId xmlns:a16="http://schemas.microsoft.com/office/drawing/2014/main" id="{F3768D34-25C3-4407-A34A-0DE8F209F387}"/>
              </a:ext>
            </a:extLst>
          </p:cNvPr>
          <p:cNvSpPr txBox="1">
            <a:spLocks noChangeArrowheads="1"/>
          </p:cNvSpPr>
          <p:nvPr/>
        </p:nvSpPr>
        <p:spPr bwMode="auto">
          <a:xfrm>
            <a:off x="404665" y="1196975"/>
            <a:ext cx="8136904"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nSpc>
                <a:spcPct val="115000"/>
              </a:lnSpc>
              <a:spcAft>
                <a:spcPts val="1000"/>
              </a:spcAft>
              <a:buNone/>
            </a:pPr>
            <a:r>
              <a:rPr lang="nl-NL" sz="1800" dirty="0">
                <a:effectLst/>
                <a:latin typeface="Calibri" panose="020F0502020204030204" pitchFamily="34" charset="0"/>
                <a:ea typeface="Calibri" panose="020F0502020204030204" pitchFamily="34" charset="0"/>
                <a:cs typeface="Calibri" panose="020F0502020204030204" pitchFamily="34" charset="0"/>
              </a:rPr>
              <a:t>Bijvoorbeeld: </a:t>
            </a:r>
          </a:p>
          <a:p>
            <a:pPr>
              <a:lnSpc>
                <a:spcPct val="115000"/>
              </a:lnSpc>
              <a:spcAft>
                <a:spcPts val="1000"/>
              </a:spcAft>
            </a:pPr>
            <a:r>
              <a:rPr lang="nl-NL" sz="1800" dirty="0">
                <a:effectLst/>
                <a:latin typeface="Calibri" panose="020F0502020204030204" pitchFamily="34" charset="0"/>
                <a:ea typeface="Calibri" panose="020F0502020204030204" pitchFamily="34" charset="0"/>
                <a:cs typeface="Calibri" panose="020F0502020204030204" pitchFamily="34" charset="0"/>
              </a:rPr>
              <a:t>Alinea 1: </a:t>
            </a:r>
            <a:r>
              <a:rPr lang="nl-NL" sz="1800" i="1" dirty="0">
                <a:effectLst/>
                <a:latin typeface="Calibri" panose="020F0502020204030204" pitchFamily="34" charset="0"/>
                <a:ea typeface="Calibri" panose="020F0502020204030204" pitchFamily="34" charset="0"/>
                <a:cs typeface="Calibri" panose="020F0502020204030204" pitchFamily="34" charset="0"/>
              </a:rPr>
              <a:t>Eigenlijk is het zonde om energie te steken in beschuldigingen die nergens over gaan. Vooral </a:t>
            </a:r>
            <a:r>
              <a:rPr lang="nl-NL" sz="1800" i="1" u="sng"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als er zoveel belangrijker werk te doen is</a:t>
            </a:r>
            <a:r>
              <a:rPr lang="nl-NL" sz="1800" i="1" dirty="0">
                <a:effectLst/>
                <a:latin typeface="Calibri" panose="020F0502020204030204" pitchFamily="34" charset="0"/>
                <a:ea typeface="Calibri" panose="020F0502020204030204" pitchFamily="34" charset="0"/>
                <a:cs typeface="Calibri" panose="020F0502020204030204" pitchFamily="34" charset="0"/>
              </a:rPr>
              <a:t>. Maar omdat perceptie kan botsen met realiteit, </a:t>
            </a:r>
            <a:r>
              <a:rPr lang="nl-NL" sz="1800" i="1" u="sng"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neem ik de moeite om</a:t>
            </a:r>
            <a:r>
              <a:rPr lang="nl-NL" sz="1800" i="1"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 </a:t>
            </a:r>
            <a:r>
              <a:rPr lang="nl-NL" sz="1800" i="1" dirty="0">
                <a:solidFill>
                  <a:srgbClr val="C0504D"/>
                </a:solidFill>
                <a:effectLst/>
                <a:latin typeface="Calibri" panose="020F0502020204030204" pitchFamily="34" charset="0"/>
                <a:ea typeface="Calibri" panose="020F0502020204030204" pitchFamily="34" charset="0"/>
                <a:cs typeface="Calibri" panose="020F0502020204030204" pitchFamily="34" charset="0"/>
              </a:rPr>
              <a:t>de selectieve fascinatie van sommigen </a:t>
            </a:r>
            <a:r>
              <a:rPr lang="nl-NL" sz="1800" i="1" dirty="0">
                <a:effectLst/>
                <a:latin typeface="Calibri" panose="020F0502020204030204" pitchFamily="34" charset="0"/>
                <a:ea typeface="Calibri" panose="020F0502020204030204" pitchFamily="34" charset="0"/>
                <a:cs typeface="Calibri" panose="020F0502020204030204" pitchFamily="34" charset="0"/>
              </a:rPr>
              <a:t>over mijn privé-opvattingen tegen het licht te houden.</a:t>
            </a:r>
          </a:p>
          <a:p>
            <a:pPr>
              <a:lnSpc>
                <a:spcPct val="115000"/>
              </a:lnSpc>
              <a:spcAft>
                <a:spcPts val="1000"/>
              </a:spcAft>
            </a:pPr>
            <a:r>
              <a:rPr lang="nl-NL" sz="1800" dirty="0">
                <a:effectLst/>
                <a:latin typeface="Calibri" panose="020F0502020204030204" pitchFamily="34" charset="0"/>
                <a:ea typeface="Calibri" panose="020F0502020204030204" pitchFamily="34" charset="0"/>
                <a:cs typeface="Calibri" panose="020F0502020204030204" pitchFamily="34" charset="0"/>
              </a:rPr>
              <a:t>Alinea 4:</a:t>
            </a:r>
            <a:r>
              <a:rPr lang="nl-NL" sz="1800" i="1" dirty="0">
                <a:effectLst/>
                <a:latin typeface="Calibri" panose="020F0502020204030204" pitchFamily="34" charset="0"/>
                <a:ea typeface="Calibri" panose="020F0502020204030204" pitchFamily="34" charset="0"/>
                <a:cs typeface="Calibri" panose="020F0502020204030204" pitchFamily="34" charset="0"/>
              </a:rPr>
              <a:t> Maar nuancering past niet in het beeld van „fanatieke kruisvaarders tegen al wat religie is”, zoals Maarten ’t Hart zichzelf aanduidt (NRC Handelsblad, 10 april). Ik kende zijn opvattingen al toen ik hem vroeg als lijstduwer. Maar </a:t>
            </a:r>
            <a:r>
              <a:rPr lang="nl-NL" sz="1800" i="1" u="sng"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ik zie levensbeschouwing als een </a:t>
            </a:r>
            <a:r>
              <a:rPr lang="nl-NL" sz="1800" i="1" u="sng" dirty="0" err="1">
                <a:solidFill>
                  <a:srgbClr val="00B050"/>
                </a:solidFill>
                <a:effectLst/>
                <a:latin typeface="Calibri" panose="020F0502020204030204" pitchFamily="34" charset="0"/>
                <a:ea typeface="Calibri" panose="020F0502020204030204" pitchFamily="34" charset="0"/>
                <a:cs typeface="Calibri" panose="020F0502020204030204" pitchFamily="34" charset="0"/>
              </a:rPr>
              <a:t>privé-aangelegenheid</a:t>
            </a:r>
            <a:r>
              <a:rPr lang="nl-NL" sz="1800" i="1" u="sng"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 en het opkomen voor de rechten van dieren als een overstijgend belang</a:t>
            </a:r>
            <a:r>
              <a:rPr lang="nl-NL" sz="1800" i="1"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 </a:t>
            </a:r>
            <a:r>
              <a:rPr lang="nl-NL" sz="1800" i="1" dirty="0">
                <a:solidFill>
                  <a:srgbClr val="C0504D"/>
                </a:solidFill>
                <a:effectLst/>
                <a:latin typeface="Calibri" panose="020F0502020204030204" pitchFamily="34" charset="0"/>
                <a:ea typeface="Calibri" panose="020F0502020204030204" pitchFamily="34" charset="0"/>
                <a:cs typeface="Calibri" panose="020F0502020204030204" pitchFamily="34" charset="0"/>
              </a:rPr>
              <a:t>Jammer dat ’t Hart daar anders over denkt. </a:t>
            </a:r>
            <a:r>
              <a:rPr lang="nl-NL" sz="1800" i="1" u="sng" dirty="0">
                <a:solidFill>
                  <a:srgbClr val="C0504D"/>
                </a:solidFill>
                <a:effectLst/>
                <a:latin typeface="Calibri" panose="020F0502020204030204" pitchFamily="34" charset="0"/>
                <a:ea typeface="Calibri" panose="020F0502020204030204" pitchFamily="34" charset="0"/>
                <a:cs typeface="Calibri" panose="020F0502020204030204" pitchFamily="34" charset="0"/>
              </a:rPr>
              <a:t>In zijn kruistocht komt hij tot een pleidooi voor een beroepsverbod voor christenen. Niet logisch binnen een partij die strijdt tegen elke vorm van discriminatie, </a:t>
            </a:r>
            <a:r>
              <a:rPr lang="nl-NL" sz="1800" i="1" dirty="0">
                <a:solidFill>
                  <a:srgbClr val="C0504D"/>
                </a:solidFill>
                <a:effectLst/>
                <a:latin typeface="Calibri" panose="020F0502020204030204" pitchFamily="34" charset="0"/>
                <a:ea typeface="Calibri" panose="020F0502020204030204" pitchFamily="34" charset="0"/>
                <a:cs typeface="Calibri" panose="020F0502020204030204" pitchFamily="34" charset="0"/>
              </a:rPr>
              <a:t>ook die op basis van levensbeschouwing.</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5218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BFAE385A-505A-47C4-AE44-02761995C5A5}"/>
              </a:ext>
            </a:extLst>
          </p:cNvPr>
          <p:cNvSpPr>
            <a:spLocks noGrp="1"/>
          </p:cNvSpPr>
          <p:nvPr>
            <p:ph type="title"/>
          </p:nvPr>
        </p:nvSpPr>
        <p:spPr>
          <a:xfrm>
            <a:off x="404665" y="404664"/>
            <a:ext cx="8334670" cy="432048"/>
          </a:xfrm>
        </p:spPr>
        <p:txBody>
          <a:bodyPr/>
          <a:lstStyle/>
          <a:p>
            <a:r>
              <a:rPr lang="nl-NL" sz="4000" dirty="0">
                <a:solidFill>
                  <a:schemeClr val="tx1"/>
                </a:solidFill>
                <a:latin typeface="Calibri" panose="020F0502020204030204" pitchFamily="34" charset="0"/>
              </a:rPr>
              <a:t>Analyseopdracht tekst 1</a:t>
            </a:r>
          </a:p>
        </p:txBody>
      </p:sp>
      <p:sp>
        <p:nvSpPr>
          <p:cNvPr id="5" name="Rectangle 7">
            <a:extLst>
              <a:ext uri="{FF2B5EF4-FFF2-40B4-BE49-F238E27FC236}">
                <a16:creationId xmlns:a16="http://schemas.microsoft.com/office/drawing/2014/main" id="{D51D0129-C51C-44D9-8756-B588CBC3BD34}"/>
              </a:ext>
            </a:extLst>
          </p:cNvPr>
          <p:cNvSpPr txBox="1">
            <a:spLocks noChangeArrowheads="1"/>
          </p:cNvSpPr>
          <p:nvPr/>
        </p:nvSpPr>
        <p:spPr bwMode="auto">
          <a:xfrm>
            <a:off x="404665" y="1196975"/>
            <a:ext cx="8136904"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nSpc>
                <a:spcPct val="115000"/>
              </a:lnSpc>
              <a:spcAft>
                <a:spcPts val="1000"/>
              </a:spcAft>
              <a:buNone/>
            </a:pPr>
            <a:r>
              <a:rPr lang="nl-NL" sz="1800" dirty="0">
                <a:effectLst/>
                <a:latin typeface="Calibri" panose="020F0502020204030204" pitchFamily="34" charset="0"/>
                <a:ea typeface="Calibri" panose="020F0502020204030204" pitchFamily="34" charset="0"/>
                <a:cs typeface="Calibri" panose="020F0502020204030204" pitchFamily="34" charset="0"/>
              </a:rPr>
              <a:t>Bijvoorbeeld: </a:t>
            </a:r>
          </a:p>
          <a:p>
            <a:pPr>
              <a:lnSpc>
                <a:spcPct val="115000"/>
              </a:lnSpc>
              <a:spcAft>
                <a:spcPts val="1000"/>
              </a:spcAft>
            </a:pPr>
            <a:r>
              <a:rPr lang="nl-NL" sz="1800" dirty="0">
                <a:effectLst/>
                <a:latin typeface="Calibri" panose="020F0502020204030204" pitchFamily="34" charset="0"/>
                <a:ea typeface="Calibri" panose="020F0502020204030204" pitchFamily="34" charset="0"/>
                <a:cs typeface="Calibri" panose="020F0502020204030204" pitchFamily="34" charset="0"/>
              </a:rPr>
              <a:t>Alinea 5:</a:t>
            </a:r>
            <a:r>
              <a:rPr lang="nl-NL" sz="1800" i="1" dirty="0">
                <a:effectLst/>
                <a:latin typeface="Calibri" panose="020F0502020204030204" pitchFamily="34" charset="0"/>
                <a:ea typeface="Calibri" panose="020F0502020204030204" pitchFamily="34" charset="0"/>
                <a:cs typeface="Calibri" panose="020F0502020204030204" pitchFamily="34" charset="0"/>
              </a:rPr>
              <a:t> </a:t>
            </a:r>
            <a:r>
              <a:rPr lang="nl-NL" sz="1800" i="1"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Wat ik verder ook geloof – </a:t>
            </a:r>
            <a:r>
              <a:rPr lang="nl-NL" sz="1800" i="1" u="sng"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ik richt me op een betere toekomst</a:t>
            </a:r>
            <a:r>
              <a:rPr lang="nl-NL" sz="1800" i="1" dirty="0">
                <a:effectLst/>
                <a:latin typeface="Calibri" panose="020F0502020204030204" pitchFamily="34" charset="0"/>
                <a:ea typeface="Calibri" panose="020F0502020204030204" pitchFamily="34" charset="0"/>
                <a:cs typeface="Calibri" panose="020F0502020204030204" pitchFamily="34" charset="0"/>
              </a:rPr>
              <a:t>. </a:t>
            </a:r>
            <a:r>
              <a:rPr lang="nl-NL" sz="1800" i="1" u="sng"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Daarvoor wil ik me in het hier en nu inzetten.</a:t>
            </a:r>
            <a:r>
              <a:rPr lang="nl-NL" sz="1800" i="1"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 </a:t>
            </a:r>
            <a:r>
              <a:rPr lang="nl-NL" sz="1800" i="1" dirty="0">
                <a:effectLst/>
                <a:latin typeface="Calibri" panose="020F0502020204030204" pitchFamily="34" charset="0"/>
                <a:ea typeface="Calibri" panose="020F0502020204030204" pitchFamily="34" charset="0"/>
                <a:cs typeface="Calibri" panose="020F0502020204030204" pitchFamily="34" charset="0"/>
              </a:rPr>
              <a:t>Al rond 1540 zei Maarten Luther dat zelfs als hij zou weten dat de wereld morgen zou vergaan, hij vandaag toch nog een boom zou planten. Daarin kan ik me vinden. </a:t>
            </a:r>
            <a:r>
              <a:rPr lang="nl-NL" sz="1800" i="1" u="sng" dirty="0">
                <a:solidFill>
                  <a:srgbClr val="C0504D"/>
                </a:solidFill>
                <a:effectLst/>
                <a:latin typeface="Calibri" panose="020F0502020204030204" pitchFamily="34" charset="0"/>
                <a:ea typeface="Calibri" panose="020F0502020204030204" pitchFamily="34" charset="0"/>
                <a:cs typeface="Calibri" panose="020F0502020204030204" pitchFamily="34" charset="0"/>
              </a:rPr>
              <a:t>Dat Maarten ’t Hart fantaseert over jurken waarmee christenen zich op hun toekomstverwachting voorbereiden, geeft hem mogelijk een zekere bevrediging,</a:t>
            </a:r>
            <a:r>
              <a:rPr lang="nl-NL" sz="1800" i="1" dirty="0">
                <a:solidFill>
                  <a:srgbClr val="C0504D"/>
                </a:solidFill>
                <a:effectLst/>
                <a:latin typeface="Calibri" panose="020F0502020204030204" pitchFamily="34" charset="0"/>
                <a:ea typeface="Calibri" panose="020F0502020204030204" pitchFamily="34" charset="0"/>
                <a:cs typeface="Calibri" panose="020F0502020204030204" pitchFamily="34" charset="0"/>
              </a:rPr>
              <a:t> </a:t>
            </a:r>
            <a:r>
              <a:rPr lang="nl-NL" sz="1800" i="1"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maar roept bij mij geen enkel beeld op. </a:t>
            </a:r>
            <a:r>
              <a:rPr lang="nl-NL" sz="1800" i="1" dirty="0">
                <a:effectLst/>
                <a:latin typeface="Calibri" panose="020F0502020204030204" pitchFamily="34" charset="0"/>
                <a:ea typeface="Calibri" panose="020F0502020204030204" pitchFamily="34" charset="0"/>
                <a:cs typeface="Calibri" panose="020F0502020204030204" pitchFamily="34" charset="0"/>
              </a:rPr>
              <a:t>En wat het einde der tijden betreft: het zijn doorgaans niet meer de christenen die dat voorspellen, maar mensen als Al Gore die spreken van wereldrampen als „een reis door het boek Openbaringen” en het Wereld Natuur Fonds dat zegt dat we binnen vijftig jaar een tweede aardbol nodig hebben.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nl-NL" sz="1800" dirty="0">
                <a:effectLst/>
                <a:latin typeface="Calibri" panose="020F0502020204030204" pitchFamily="34" charset="0"/>
                <a:ea typeface="Calibri" panose="020F0502020204030204" pitchFamily="34" charset="0"/>
                <a:cs typeface="Calibri" panose="020F0502020204030204" pitchFamily="34" charset="0"/>
              </a:rPr>
              <a:t>Alinea 6:</a:t>
            </a:r>
            <a:r>
              <a:rPr lang="nl-NL" sz="1800" i="1" dirty="0">
                <a:effectLst/>
                <a:latin typeface="Calibri" panose="020F0502020204030204" pitchFamily="34" charset="0"/>
                <a:ea typeface="Calibri" panose="020F0502020204030204" pitchFamily="34" charset="0"/>
                <a:cs typeface="Calibri" panose="020F0502020204030204" pitchFamily="34" charset="0"/>
              </a:rPr>
              <a:t> </a:t>
            </a:r>
            <a:r>
              <a:rPr lang="nl-NL" sz="1800" i="1" u="sng"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Waar ik me persoonlijk voor in wil zetten is een wereld zonder mensen- en dierenleed. Een wereld zonder onrecht. Daarin zie ik weinig ‘lugubers’, integendeel</a:t>
            </a:r>
            <a:r>
              <a:rPr lang="nl-NL" sz="1800" dirty="0">
                <a:effectLst/>
                <a:latin typeface="Calibri" panose="020F0502020204030204" pitchFamily="34" charset="0"/>
                <a:ea typeface="Calibri" panose="020F0502020204030204" pitchFamily="34" charset="0"/>
                <a:cs typeface="Calibri" panose="020F0502020204030204" pitchFamily="34" charset="0"/>
              </a:rPr>
              <a:t>.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699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Retorisch systeem</a:t>
            </a:r>
          </a:p>
        </p:txBody>
      </p:sp>
      <p:sp>
        <p:nvSpPr>
          <p:cNvPr id="4" name="Titel 1">
            <a:extLst>
              <a:ext uri="{FF2B5EF4-FFF2-40B4-BE49-F238E27FC236}">
                <a16:creationId xmlns:a16="http://schemas.microsoft.com/office/drawing/2014/main" id="{4D97F72D-8957-4906-ACD0-3D103695A8E6}"/>
              </a:ext>
            </a:extLst>
          </p:cNvPr>
          <p:cNvSpPr txBox="1">
            <a:spLocks/>
          </p:cNvSpPr>
          <p:nvPr/>
        </p:nvSpPr>
        <p:spPr>
          <a:xfrm>
            <a:off x="408857" y="1340768"/>
            <a:ext cx="8334670" cy="3960440"/>
          </a:xfrm>
          <a:prstGeom prst="rect">
            <a:avLst/>
          </a:prstGeom>
        </p:spPr>
        <p:txBody>
          <a:bodyPr vert="horz" lIns="0" tIns="0" rIns="0" bIns="0" rtlCol="0" anchor="t" anchorCtr="0">
            <a:noAutofit/>
          </a:bodyPr>
          <a:lstStyle>
            <a:lvl1pPr algn="l" defTabSz="685434" rtl="0" eaLnBrk="1" latinLnBrk="0" hangingPunct="1">
              <a:spcBef>
                <a:spcPct val="0"/>
              </a:spcBef>
              <a:buNone/>
              <a:defRPr sz="3600" b="1" i="0" kern="1200">
                <a:solidFill>
                  <a:schemeClr val="bg2"/>
                </a:solidFill>
                <a:latin typeface="+mj-lt"/>
                <a:ea typeface="+mj-ea"/>
                <a:cs typeface="+mj-cs"/>
              </a:defRPr>
            </a:lvl1pPr>
          </a:lstStyle>
          <a:p>
            <a:pPr marL="358775" indent="-358775">
              <a:lnSpc>
                <a:spcPct val="150000"/>
              </a:lnSpc>
            </a:pPr>
            <a:r>
              <a:rPr lang="nl-NL" sz="2800" dirty="0">
                <a:solidFill>
                  <a:schemeClr val="accent6"/>
                </a:solidFill>
                <a:latin typeface="Calibri" panose="020F0502020204030204" pitchFamily="34" charset="0"/>
              </a:rPr>
              <a:t>De vijf taken van de redenaar:</a:t>
            </a:r>
          </a:p>
          <a:p>
            <a:pPr marL="457200" indent="-457200">
              <a:lnSpc>
                <a:spcPct val="150000"/>
              </a:lnSpc>
              <a:buAutoNum type="arabicPeriod"/>
            </a:pPr>
            <a:r>
              <a:rPr lang="nl-NL" sz="2800" b="0" dirty="0">
                <a:solidFill>
                  <a:schemeClr val="tx1"/>
                </a:solidFill>
                <a:latin typeface="Calibri" panose="020F0502020204030204" pitchFamily="34" charset="0"/>
              </a:rPr>
              <a:t>Inhoud 		(</a:t>
            </a:r>
            <a:r>
              <a:rPr lang="nl-NL" sz="2800" b="0" i="1" dirty="0" err="1">
                <a:solidFill>
                  <a:schemeClr val="tx1"/>
                </a:solidFill>
                <a:latin typeface="Calibri" panose="020F0502020204030204" pitchFamily="34" charset="0"/>
              </a:rPr>
              <a:t>Inventio</a:t>
            </a:r>
            <a:r>
              <a:rPr lang="nl-NL" sz="2800" b="0" dirty="0">
                <a:solidFill>
                  <a:schemeClr val="tx1"/>
                </a:solidFill>
                <a:latin typeface="Calibri" panose="020F0502020204030204" pitchFamily="34" charset="0"/>
              </a:rPr>
              <a:t>)</a:t>
            </a:r>
          </a:p>
          <a:p>
            <a:pPr marL="457200" indent="-457200">
              <a:lnSpc>
                <a:spcPct val="150000"/>
              </a:lnSpc>
              <a:buAutoNum type="arabicPeriod"/>
            </a:pPr>
            <a:r>
              <a:rPr lang="nl-NL" sz="2800" b="0" dirty="0">
                <a:solidFill>
                  <a:schemeClr val="bg1">
                    <a:lumMod val="75000"/>
                  </a:schemeClr>
                </a:solidFill>
                <a:latin typeface="Calibri" panose="020F0502020204030204" pitchFamily="34" charset="0"/>
              </a:rPr>
              <a:t>Ordening 		(</a:t>
            </a:r>
            <a:r>
              <a:rPr lang="nl-NL" sz="2800" b="0" i="1" dirty="0" err="1">
                <a:solidFill>
                  <a:schemeClr val="bg1">
                    <a:lumMod val="75000"/>
                  </a:schemeClr>
                </a:solidFill>
                <a:latin typeface="Calibri" panose="020F0502020204030204" pitchFamily="34" charset="0"/>
              </a:rPr>
              <a:t>Dispositio</a:t>
            </a:r>
            <a:r>
              <a:rPr lang="nl-NL" sz="2800" b="0" dirty="0">
                <a:solidFill>
                  <a:schemeClr val="bg1">
                    <a:lumMod val="75000"/>
                  </a:schemeClr>
                </a:solidFill>
                <a:latin typeface="Calibri" panose="020F0502020204030204" pitchFamily="34" charset="0"/>
              </a:rPr>
              <a:t>)</a:t>
            </a:r>
          </a:p>
          <a:p>
            <a:pPr marL="457200" indent="-457200">
              <a:lnSpc>
                <a:spcPct val="150000"/>
              </a:lnSpc>
              <a:buAutoNum type="arabicPeriod"/>
            </a:pPr>
            <a:r>
              <a:rPr lang="nl-NL" sz="2800" b="0" dirty="0">
                <a:solidFill>
                  <a:schemeClr val="tx1"/>
                </a:solidFill>
                <a:latin typeface="Calibri" panose="020F0502020204030204" pitchFamily="34" charset="0"/>
              </a:rPr>
              <a:t>Verwoording 	(</a:t>
            </a:r>
            <a:r>
              <a:rPr lang="nl-NL" sz="2800" b="0" i="1" dirty="0" err="1">
                <a:solidFill>
                  <a:schemeClr val="tx1"/>
                </a:solidFill>
                <a:latin typeface="Calibri" panose="020F0502020204030204" pitchFamily="34" charset="0"/>
              </a:rPr>
              <a:t>Elocutio</a:t>
            </a:r>
            <a:r>
              <a:rPr lang="nl-NL" sz="2800" b="0" dirty="0">
                <a:solidFill>
                  <a:schemeClr val="tx1"/>
                </a:solidFill>
                <a:latin typeface="Calibri" panose="020F0502020204030204" pitchFamily="34" charset="0"/>
              </a:rPr>
              <a:t>)</a:t>
            </a:r>
          </a:p>
          <a:p>
            <a:pPr marL="457200" indent="-457200">
              <a:lnSpc>
                <a:spcPct val="150000"/>
              </a:lnSpc>
              <a:buAutoNum type="arabicPeriod"/>
            </a:pPr>
            <a:r>
              <a:rPr lang="nl-NL" sz="2800" b="0" dirty="0">
                <a:solidFill>
                  <a:schemeClr val="bg1">
                    <a:lumMod val="75000"/>
                  </a:schemeClr>
                </a:solidFill>
                <a:latin typeface="Calibri" panose="020F0502020204030204" pitchFamily="34" charset="0"/>
              </a:rPr>
              <a:t>Oefening 	 	(</a:t>
            </a:r>
            <a:r>
              <a:rPr lang="nl-NL" sz="2800" b="0" i="1" dirty="0" err="1">
                <a:solidFill>
                  <a:schemeClr val="bg1">
                    <a:lumMod val="75000"/>
                  </a:schemeClr>
                </a:solidFill>
                <a:latin typeface="Calibri" panose="020F0502020204030204" pitchFamily="34" charset="0"/>
              </a:rPr>
              <a:t>Memoria</a:t>
            </a:r>
            <a:r>
              <a:rPr lang="nl-NL" sz="2800" b="0" dirty="0">
                <a:solidFill>
                  <a:schemeClr val="bg1">
                    <a:lumMod val="75000"/>
                  </a:schemeClr>
                </a:solidFill>
                <a:latin typeface="Calibri" panose="020F0502020204030204" pitchFamily="34" charset="0"/>
              </a:rPr>
              <a:t>)</a:t>
            </a:r>
          </a:p>
          <a:p>
            <a:pPr marL="457200" indent="-457200">
              <a:lnSpc>
                <a:spcPct val="150000"/>
              </a:lnSpc>
              <a:buAutoNum type="arabicPeriod"/>
            </a:pPr>
            <a:r>
              <a:rPr lang="nl-NL" sz="2800" b="0" dirty="0">
                <a:solidFill>
                  <a:schemeClr val="tx1"/>
                </a:solidFill>
                <a:latin typeface="Calibri" panose="020F0502020204030204" pitchFamily="34" charset="0"/>
              </a:rPr>
              <a:t>Presentatie 	(</a:t>
            </a:r>
            <a:r>
              <a:rPr lang="nl-NL" sz="2800" b="0" i="1" dirty="0" err="1">
                <a:solidFill>
                  <a:schemeClr val="tx1"/>
                </a:solidFill>
                <a:latin typeface="Calibri" panose="020F0502020204030204" pitchFamily="34" charset="0"/>
              </a:rPr>
              <a:t>Actio</a:t>
            </a:r>
            <a:r>
              <a:rPr lang="nl-NL" sz="2800" b="0" dirty="0">
                <a:solidFill>
                  <a:schemeClr val="tx1"/>
                </a:solidFill>
                <a:latin typeface="Calibri" panose="020F0502020204030204" pitchFamily="34" charset="0"/>
              </a:rPr>
              <a:t>)</a:t>
            </a:r>
            <a:endParaRPr lang="nl-NL" b="0" dirty="0">
              <a:solidFill>
                <a:schemeClr val="tx1"/>
              </a:solidFill>
              <a:latin typeface="Calibri" panose="020F0502020204030204" pitchFamily="34" charset="0"/>
            </a:endParaRPr>
          </a:p>
        </p:txBody>
      </p:sp>
    </p:spTree>
    <p:extLst>
      <p:ext uri="{BB962C8B-B14F-4D97-AF65-F5344CB8AC3E}">
        <p14:creationId xmlns:p14="http://schemas.microsoft.com/office/powerpoint/2010/main" val="13206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BFAE385A-505A-47C4-AE44-02761995C5A5}"/>
              </a:ext>
            </a:extLst>
          </p:cNvPr>
          <p:cNvSpPr>
            <a:spLocks noGrp="1"/>
          </p:cNvSpPr>
          <p:nvPr>
            <p:ph type="title"/>
          </p:nvPr>
        </p:nvSpPr>
        <p:spPr>
          <a:xfrm>
            <a:off x="404665" y="404664"/>
            <a:ext cx="8334670" cy="432048"/>
          </a:xfrm>
        </p:spPr>
        <p:txBody>
          <a:bodyPr/>
          <a:lstStyle/>
          <a:p>
            <a:r>
              <a:rPr lang="nl-NL" sz="4000" dirty="0">
                <a:solidFill>
                  <a:schemeClr val="tx1"/>
                </a:solidFill>
                <a:latin typeface="Calibri" panose="020F0502020204030204" pitchFamily="34" charset="0"/>
              </a:rPr>
              <a:t>Analyseopdracht tekst 1</a:t>
            </a:r>
          </a:p>
        </p:txBody>
      </p:sp>
      <p:sp>
        <p:nvSpPr>
          <p:cNvPr id="4" name="Rectangle 7">
            <a:extLst>
              <a:ext uri="{FF2B5EF4-FFF2-40B4-BE49-F238E27FC236}">
                <a16:creationId xmlns:a16="http://schemas.microsoft.com/office/drawing/2014/main" id="{3910A473-CCBD-4F25-BDE5-DA4E966ACFB7}"/>
              </a:ext>
            </a:extLst>
          </p:cNvPr>
          <p:cNvSpPr txBox="1">
            <a:spLocks noChangeArrowheads="1"/>
          </p:cNvSpPr>
          <p:nvPr/>
        </p:nvSpPr>
        <p:spPr bwMode="auto">
          <a:xfrm>
            <a:off x="404665" y="1196975"/>
            <a:ext cx="8136904"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nSpc>
                <a:spcPct val="115000"/>
              </a:lnSpc>
              <a:spcAft>
                <a:spcPts val="1000"/>
              </a:spcAft>
              <a:buNone/>
            </a:pPr>
            <a:r>
              <a:rPr lang="nl-NL" sz="1800" dirty="0">
                <a:effectLst/>
                <a:latin typeface="Calibri" panose="020F0502020204030204" pitchFamily="34" charset="0"/>
                <a:ea typeface="Calibri" panose="020F0502020204030204" pitchFamily="34" charset="0"/>
                <a:cs typeface="Calibri" panose="020F0502020204030204" pitchFamily="34" charset="0"/>
              </a:rPr>
              <a:t>Bijvoorbeeld: </a:t>
            </a:r>
          </a:p>
          <a:p>
            <a:pPr>
              <a:lnSpc>
                <a:spcPct val="115000"/>
              </a:lnSpc>
              <a:spcAft>
                <a:spcPts val="1000"/>
              </a:spcAft>
            </a:pPr>
            <a:r>
              <a:rPr lang="nl-NL" sz="1800" dirty="0">
                <a:effectLst/>
                <a:latin typeface="Calibri" panose="020F0502020204030204" pitchFamily="34" charset="0"/>
                <a:ea typeface="Calibri" panose="020F0502020204030204" pitchFamily="34" charset="0"/>
                <a:cs typeface="Calibri" panose="020F0502020204030204" pitchFamily="34" charset="0"/>
              </a:rPr>
              <a:t>Alinea 7: </a:t>
            </a:r>
            <a:r>
              <a:rPr lang="nl-NL" sz="1800" i="1" u="sng"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Ik respecteer de privé-opvattingen van Maarten ’t Hart, en heb er alle begrip voor dat</a:t>
            </a:r>
            <a:r>
              <a:rPr lang="nl-NL" sz="1800" i="1"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 hij kennelijk zulke onaangename ervaringen met religie heeft gehad in zijn jeugd – hij kan er smakelijk over verhalen – dat hij er zich niet toe aangetrokken voelt</a:t>
            </a:r>
            <a:r>
              <a:rPr lang="nl-NL" sz="1800" i="1" dirty="0">
                <a:effectLst/>
                <a:latin typeface="Calibri" panose="020F0502020204030204" pitchFamily="34" charset="0"/>
                <a:ea typeface="Calibri" panose="020F0502020204030204" pitchFamily="34" charset="0"/>
                <a:cs typeface="Calibri" panose="020F0502020204030204" pitchFamily="34" charset="0"/>
              </a:rPr>
              <a:t>. Maar ik zie daarin geen conflict met mijn streven om dieren meer rechten te geven. Dieren kunnen hun belangenbehartigers niet zelf kiezen. </a:t>
            </a:r>
            <a:r>
              <a:rPr lang="nl-NL" sz="1800" i="1" dirty="0">
                <a:solidFill>
                  <a:srgbClr val="C0504D"/>
                </a:solidFill>
                <a:effectLst/>
                <a:latin typeface="Calibri" panose="020F0502020204030204" pitchFamily="34" charset="0"/>
                <a:ea typeface="Calibri" panose="020F0502020204030204" pitchFamily="34" charset="0"/>
                <a:cs typeface="Calibri" panose="020F0502020204030204" pitchFamily="34" charset="0"/>
              </a:rPr>
              <a:t>Ik betwijfel of ze ermee gediend zijn als mensen die zich hun lot aantrekken, elkaar voortdurend de maat nemen.</a:t>
            </a:r>
            <a:r>
              <a:rPr lang="nl-NL" sz="1800" i="1" dirty="0">
                <a:effectLst/>
                <a:latin typeface="Calibri" panose="020F0502020204030204" pitchFamily="34" charset="0"/>
                <a:ea typeface="Calibri" panose="020F0502020204030204" pitchFamily="34" charset="0"/>
                <a:cs typeface="Calibri" panose="020F0502020204030204" pitchFamily="34" charset="0"/>
              </a:rPr>
              <a:t> De Partij voor de Dieren is een seculiere partij die mensen verenigt op thema’s als mededogen en duurzaamheid. Wie anders wil, moet elders zoeken.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nl-NL" sz="1800" dirty="0">
                <a:effectLst/>
                <a:latin typeface="Calibri" panose="020F0502020204030204" pitchFamily="34" charset="0"/>
                <a:ea typeface="Calibri" panose="020F0502020204030204" pitchFamily="34" charset="0"/>
                <a:cs typeface="Calibri" panose="020F0502020204030204" pitchFamily="34" charset="0"/>
              </a:rPr>
              <a:t>Alinea 8: </a:t>
            </a:r>
            <a:r>
              <a:rPr lang="nl-NL" sz="1800" i="1" u="sng"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Ik zal mij blijven inzetten voor het bestrijden van dierenleed.</a:t>
            </a:r>
            <a:r>
              <a:rPr lang="nl-NL" sz="1800" i="1" dirty="0">
                <a:solidFill>
                  <a:srgbClr val="00B050"/>
                </a:solidFill>
                <a:effectLst/>
                <a:latin typeface="Calibri" panose="020F0502020204030204" pitchFamily="34" charset="0"/>
                <a:ea typeface="Calibri" panose="020F0502020204030204" pitchFamily="34" charset="0"/>
                <a:cs typeface="Calibri" panose="020F0502020204030204" pitchFamily="34" charset="0"/>
              </a:rPr>
              <a:t> Dat boeit mij meer dan </a:t>
            </a:r>
            <a:r>
              <a:rPr lang="nl-NL" sz="1800" i="1" dirty="0">
                <a:solidFill>
                  <a:srgbClr val="C0504D"/>
                </a:solidFill>
                <a:effectLst/>
                <a:latin typeface="Calibri" panose="020F0502020204030204" pitchFamily="34" charset="0"/>
                <a:ea typeface="Calibri" panose="020F0502020204030204" pitchFamily="34" charset="0"/>
                <a:cs typeface="Calibri" panose="020F0502020204030204" pitchFamily="34" charset="0"/>
              </a:rPr>
              <a:t>de seculiere inquisitie die het bestrijden van godsdienst als doel op zich lijkt te beschouwen.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240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B5306AAE-DCA2-498B-B8EC-2BC9F3127C9B}"/>
              </a:ext>
            </a:extLst>
          </p:cNvPr>
          <p:cNvSpPr txBox="1">
            <a:spLocks noChangeArrowheads="1"/>
          </p:cNvSpPr>
          <p:nvPr/>
        </p:nvSpPr>
        <p:spPr bwMode="auto">
          <a:xfrm>
            <a:off x="611188" y="1124744"/>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GB" dirty="0">
                <a:latin typeface="Calibri" panose="020F0502020204030204" pitchFamily="34" charset="0"/>
                <a:cs typeface="Calibri" panose="020F0502020204030204" pitchFamily="34" charset="0"/>
              </a:rPr>
              <a:t>Ethos van de </a:t>
            </a:r>
            <a:r>
              <a:rPr lang="en-US" altLang="en-GB" dirty="0" err="1">
                <a:latin typeface="Calibri" panose="020F0502020204030204" pitchFamily="34" charset="0"/>
                <a:cs typeface="Calibri" panose="020F0502020204030204" pitchFamily="34" charset="0"/>
              </a:rPr>
              <a:t>ander</a:t>
            </a:r>
            <a:r>
              <a:rPr lang="en-US" altLang="en-GB" dirty="0">
                <a:latin typeface="Calibri" panose="020F0502020204030204" pitchFamily="34" charset="0"/>
                <a:cs typeface="Calibri" panose="020F0502020204030204" pitchFamily="34" charset="0"/>
              </a:rPr>
              <a:t> </a:t>
            </a:r>
            <a:r>
              <a:rPr lang="en-US" altLang="en-GB" dirty="0" err="1">
                <a:latin typeface="Calibri" panose="020F0502020204030204" pitchFamily="34" charset="0"/>
                <a:cs typeface="Calibri" panose="020F0502020204030204" pitchFamily="34" charset="0"/>
              </a:rPr>
              <a:t>verzwakken</a:t>
            </a:r>
            <a:endParaRPr lang="en-US" altLang="en-GB" dirty="0">
              <a:latin typeface="Calibri" panose="020F0502020204030204" pitchFamily="34" charset="0"/>
              <a:cs typeface="Calibri" panose="020F0502020204030204" pitchFamily="34" charset="0"/>
            </a:endParaRPr>
          </a:p>
          <a:p>
            <a:pPr>
              <a:buFontTx/>
              <a:buNone/>
            </a:pPr>
            <a:endParaRPr lang="en-US" altLang="en-GB" sz="2400" b="1" dirty="0">
              <a:latin typeface="Calibri" panose="020F0502020204030204" pitchFamily="34" charset="0"/>
              <a:cs typeface="Calibri" panose="020F0502020204030204" pitchFamily="34" charset="0"/>
            </a:endParaRPr>
          </a:p>
          <a:p>
            <a:pPr>
              <a:buFontTx/>
              <a:buNone/>
            </a:pPr>
            <a:r>
              <a:rPr lang="en-US" altLang="en-GB" sz="2400" b="1" dirty="0">
                <a:latin typeface="Calibri" panose="020F0502020204030204" pitchFamily="34" charset="0"/>
                <a:cs typeface="Calibri" panose="020F0502020204030204" pitchFamily="34" charset="0"/>
              </a:rPr>
              <a:t>Marcel van Dam (PvdA) </a:t>
            </a:r>
            <a:r>
              <a:rPr lang="en-US" altLang="en-GB" sz="2400" b="1" dirty="0" err="1">
                <a:latin typeface="Calibri" panose="020F0502020204030204" pitchFamily="34" charset="0"/>
                <a:cs typeface="Calibri" panose="020F0502020204030204" pitchFamily="34" charset="0"/>
              </a:rPr>
              <a:t>tegen</a:t>
            </a:r>
            <a:r>
              <a:rPr lang="en-US" altLang="en-GB" sz="2400" b="1" dirty="0">
                <a:latin typeface="Calibri" panose="020F0502020204030204" pitchFamily="34" charset="0"/>
                <a:cs typeface="Calibri" panose="020F0502020204030204" pitchFamily="34" charset="0"/>
              </a:rPr>
              <a:t> premier Ruud Lubbers (CDA):</a:t>
            </a:r>
          </a:p>
          <a:p>
            <a:pPr>
              <a:buFontTx/>
              <a:buNone/>
            </a:pPr>
            <a:r>
              <a:rPr lang="en-US" altLang="en-GB" sz="2800" dirty="0">
                <a:latin typeface="Calibri" panose="020F0502020204030204" pitchFamily="34" charset="0"/>
                <a:cs typeface="Calibri" panose="020F0502020204030204" pitchFamily="34" charset="0"/>
              </a:rPr>
              <a:t>‘</a:t>
            </a:r>
            <a:r>
              <a:rPr lang="nl-NL" altLang="ja-JP" sz="2800" dirty="0">
                <a:latin typeface="Calibri" panose="020F0502020204030204" pitchFamily="34" charset="0"/>
                <a:cs typeface="Calibri" panose="020F0502020204030204" pitchFamily="34" charset="0"/>
              </a:rPr>
              <a:t>Stel: u hebt een tuinman, Flipse heet hij. Die krijgt van u honderd gulden in de maand. Op een gegeven moment zegt u: 'Flipse, het zijn moeilijke tijden, wij doen er een tientje af, maar je hebt het zo moeilijk, je krijgt een eenmalige uitkering.' En Flipse zegt: 'Dank u wel, mijnheer, dat is prachtig.' Volgend jaar weer. U zegt: 'Flipse, de tijden blijven moeilijk. Wij doen er weer een tientje af, maar eenmalige uitkering.’ &gt;&gt;&gt;</a:t>
            </a:r>
          </a:p>
          <a:p>
            <a:pPr eaLnBrk="1" hangingPunct="1">
              <a:spcBef>
                <a:spcPct val="40000"/>
              </a:spcBef>
              <a:buFontTx/>
              <a:buNone/>
            </a:pPr>
            <a:endParaRPr lang="nl-NL" altLang="nl-NL" sz="2000" dirty="0">
              <a:latin typeface="Calibri" panose="020F0502020204030204" pitchFamily="34" charset="0"/>
              <a:cs typeface="Calibri" panose="020F0502020204030204" pitchFamily="34" charset="0"/>
            </a:endParaRPr>
          </a:p>
        </p:txBody>
      </p:sp>
      <p:sp>
        <p:nvSpPr>
          <p:cNvPr id="2" name="Titel 1"/>
          <p:cNvSpPr>
            <a:spLocks noGrp="1"/>
          </p:cNvSpPr>
          <p:nvPr>
            <p:ph type="title"/>
          </p:nvPr>
        </p:nvSpPr>
        <p:spPr>
          <a:xfrm>
            <a:off x="404665" y="476672"/>
            <a:ext cx="8334670" cy="432048"/>
          </a:xfrm>
        </p:spPr>
        <p:txBody>
          <a:bodyPr/>
          <a:lstStyle/>
          <a:p>
            <a:r>
              <a:rPr lang="nl-NL" sz="4000" dirty="0">
                <a:solidFill>
                  <a:schemeClr val="tx1"/>
                </a:solidFill>
                <a:latin typeface="Calibri" panose="020F0502020204030204" pitchFamily="34" charset="0"/>
              </a:rPr>
              <a:t>Ethos &amp; humor</a:t>
            </a:r>
            <a:endParaRPr lang="nl-NL" sz="4000" i="1" dirty="0">
              <a:solidFill>
                <a:schemeClr val="tx1"/>
              </a:solidFill>
              <a:latin typeface="Calibri" panose="020F0502020204030204" pitchFamily="34" charset="0"/>
            </a:endParaRPr>
          </a:p>
        </p:txBody>
      </p:sp>
      <p:pic>
        <p:nvPicPr>
          <p:cNvPr id="4" name="Picture 2">
            <a:extLst>
              <a:ext uri="{FF2B5EF4-FFF2-40B4-BE49-F238E27FC236}">
                <a16:creationId xmlns:a16="http://schemas.microsoft.com/office/drawing/2014/main" id="{9691A7D2-39E1-4019-81F7-6C537DE705B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838" t="7372" r="17713" b="19208"/>
          <a:stretch/>
        </p:blipFill>
        <p:spPr bwMode="auto">
          <a:xfrm>
            <a:off x="5996002" y="0"/>
            <a:ext cx="3165198" cy="213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37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B5306AAE-DCA2-498B-B8EC-2BC9F3127C9B}"/>
              </a:ext>
            </a:extLst>
          </p:cNvPr>
          <p:cNvSpPr txBox="1">
            <a:spLocks noChangeArrowheads="1"/>
          </p:cNvSpPr>
          <p:nvPr/>
        </p:nvSpPr>
        <p:spPr bwMode="auto">
          <a:xfrm>
            <a:off x="611188" y="1124744"/>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buFontTx/>
              <a:buNone/>
            </a:pPr>
            <a:r>
              <a:rPr lang="en-US" altLang="en-GB" dirty="0">
                <a:latin typeface="Calibri" panose="020F0502020204030204" pitchFamily="34" charset="0"/>
                <a:cs typeface="Calibri" panose="020F0502020204030204" pitchFamily="34" charset="0"/>
              </a:rPr>
              <a:t>Ethos van de </a:t>
            </a:r>
            <a:r>
              <a:rPr lang="en-US" altLang="en-GB" dirty="0" err="1">
                <a:latin typeface="Calibri" panose="020F0502020204030204" pitchFamily="34" charset="0"/>
                <a:cs typeface="Calibri" panose="020F0502020204030204" pitchFamily="34" charset="0"/>
              </a:rPr>
              <a:t>ander</a:t>
            </a:r>
            <a:r>
              <a:rPr lang="en-US" altLang="en-GB" dirty="0">
                <a:latin typeface="Calibri" panose="020F0502020204030204" pitchFamily="34" charset="0"/>
                <a:cs typeface="Calibri" panose="020F0502020204030204" pitchFamily="34" charset="0"/>
              </a:rPr>
              <a:t> </a:t>
            </a:r>
            <a:r>
              <a:rPr lang="en-US" altLang="en-GB" dirty="0" err="1">
                <a:latin typeface="Calibri" panose="020F0502020204030204" pitchFamily="34" charset="0"/>
                <a:cs typeface="Calibri" panose="020F0502020204030204" pitchFamily="34" charset="0"/>
              </a:rPr>
              <a:t>verzwakken</a:t>
            </a:r>
            <a:endParaRPr lang="en-US" altLang="en-GB" dirty="0">
              <a:latin typeface="Calibri" panose="020F0502020204030204" pitchFamily="34" charset="0"/>
              <a:cs typeface="Calibri" panose="020F0502020204030204" pitchFamily="34" charset="0"/>
            </a:endParaRPr>
          </a:p>
          <a:p>
            <a:pPr>
              <a:buFontTx/>
              <a:buNone/>
            </a:pPr>
            <a:endParaRPr lang="en-US" altLang="en-GB" sz="2400" b="1" dirty="0">
              <a:latin typeface="Calibri" panose="020F0502020204030204" pitchFamily="34" charset="0"/>
              <a:cs typeface="Calibri" panose="020F0502020204030204" pitchFamily="34" charset="0"/>
            </a:endParaRPr>
          </a:p>
          <a:p>
            <a:pPr>
              <a:buFontTx/>
              <a:buNone/>
            </a:pPr>
            <a:r>
              <a:rPr lang="en-US" altLang="en-GB" sz="2400" b="1" dirty="0">
                <a:latin typeface="Calibri" panose="020F0502020204030204" pitchFamily="34" charset="0"/>
                <a:cs typeface="Calibri" panose="020F0502020204030204" pitchFamily="34" charset="0"/>
              </a:rPr>
              <a:t>Marcel van Dam (PvdA) </a:t>
            </a:r>
            <a:r>
              <a:rPr lang="en-US" altLang="en-GB" sz="2400" b="1" dirty="0" err="1">
                <a:latin typeface="Calibri" panose="020F0502020204030204" pitchFamily="34" charset="0"/>
                <a:cs typeface="Calibri" panose="020F0502020204030204" pitchFamily="34" charset="0"/>
              </a:rPr>
              <a:t>tegen</a:t>
            </a:r>
            <a:r>
              <a:rPr lang="en-US" altLang="en-GB" sz="2400" b="1" dirty="0">
                <a:latin typeface="Calibri" panose="020F0502020204030204" pitchFamily="34" charset="0"/>
                <a:cs typeface="Calibri" panose="020F0502020204030204" pitchFamily="34" charset="0"/>
              </a:rPr>
              <a:t> premier Ruud Lubbers (CDA):</a:t>
            </a:r>
          </a:p>
          <a:p>
            <a:pPr>
              <a:buFontTx/>
              <a:buNone/>
            </a:pPr>
            <a:r>
              <a:rPr lang="nl-NL" altLang="ja-JP" sz="2800" dirty="0">
                <a:latin typeface="Calibri" panose="020F0502020204030204" pitchFamily="34" charset="0"/>
                <a:cs typeface="Calibri" panose="020F0502020204030204" pitchFamily="34" charset="0"/>
              </a:rPr>
              <a:t>…  Flipse komt thuis, geeft het loonzakje aan zijn vrouw en die zegt: 'Flipse, je hebt een tientje minder volgens mij.' 'Nee', zegt Flipse, 'ik heb een eenmalige uitkering weer gehad.' 'Nee', zegt zij, 'je hebt een tientje minder. Volgens mij heb jij je laten </a:t>
            </a:r>
            <a:r>
              <a:rPr lang="nl-NL" altLang="ja-JP" sz="2800" b="1" u="sng" dirty="0">
                <a:latin typeface="Calibri" panose="020F0502020204030204" pitchFamily="34" charset="0"/>
                <a:cs typeface="Calibri" panose="020F0502020204030204" pitchFamily="34" charset="0"/>
              </a:rPr>
              <a:t>'belubberen</a:t>
            </a:r>
            <a:r>
              <a:rPr lang="nl-NL" altLang="ja-JP" sz="2800" dirty="0">
                <a:latin typeface="Calibri" panose="020F0502020204030204" pitchFamily="34" charset="0"/>
                <a:cs typeface="Calibri" panose="020F0502020204030204" pitchFamily="34" charset="0"/>
              </a:rPr>
              <a:t>’.</a:t>
            </a:r>
            <a:endParaRPr lang="nl-NL" altLang="nl-NL" sz="2400" dirty="0">
              <a:latin typeface="Calibri" panose="020F0502020204030204" pitchFamily="34" charset="0"/>
              <a:cs typeface="Calibri" panose="020F0502020204030204" pitchFamily="34" charset="0"/>
            </a:endParaRPr>
          </a:p>
          <a:p>
            <a:pPr>
              <a:buFontTx/>
              <a:buNone/>
            </a:pPr>
            <a:r>
              <a:rPr lang="en-US" altLang="nl-NL" sz="2400" dirty="0">
                <a:solidFill>
                  <a:srgbClr val="3C8C93"/>
                </a:solidFill>
                <a:latin typeface="Calibri" panose="020F0502020204030204" pitchFamily="34" charset="0"/>
                <a:cs typeface="Calibri" panose="020F0502020204030204" pitchFamily="34" charset="0"/>
              </a:rPr>
              <a:t>(</a:t>
            </a:r>
            <a:r>
              <a:rPr lang="en-US" altLang="nl-NL" sz="2400" dirty="0" err="1">
                <a:solidFill>
                  <a:srgbClr val="3C8C93"/>
                </a:solidFill>
                <a:latin typeface="Calibri" panose="020F0502020204030204" pitchFamily="34" charset="0"/>
                <a:cs typeface="Calibri" panose="020F0502020204030204" pitchFamily="34" charset="0"/>
              </a:rPr>
              <a:t>Handelingen</a:t>
            </a:r>
            <a:r>
              <a:rPr lang="en-US" altLang="nl-NL" sz="2400" dirty="0">
                <a:solidFill>
                  <a:srgbClr val="3C8C93"/>
                </a:solidFill>
                <a:latin typeface="Calibri" panose="020F0502020204030204" pitchFamily="34" charset="0"/>
                <a:cs typeface="Calibri" panose="020F0502020204030204" pitchFamily="34" charset="0"/>
              </a:rPr>
              <a:t>, 12 </a:t>
            </a:r>
            <a:r>
              <a:rPr lang="en-US" altLang="nl-NL" sz="2400" dirty="0" err="1">
                <a:solidFill>
                  <a:srgbClr val="3C8C93"/>
                </a:solidFill>
                <a:latin typeface="Calibri" panose="020F0502020204030204" pitchFamily="34" charset="0"/>
                <a:cs typeface="Calibri" panose="020F0502020204030204" pitchFamily="34" charset="0"/>
              </a:rPr>
              <a:t>oktober</a:t>
            </a:r>
            <a:r>
              <a:rPr lang="en-US" altLang="nl-NL" sz="2400" dirty="0">
                <a:solidFill>
                  <a:srgbClr val="3C8C93"/>
                </a:solidFill>
                <a:latin typeface="Calibri" panose="020F0502020204030204" pitchFamily="34" charset="0"/>
                <a:cs typeface="Calibri" panose="020F0502020204030204" pitchFamily="34" charset="0"/>
              </a:rPr>
              <a:t> 1983)</a:t>
            </a:r>
          </a:p>
          <a:p>
            <a:pPr>
              <a:spcBef>
                <a:spcPct val="40000"/>
              </a:spcBef>
              <a:buNone/>
            </a:pPr>
            <a:r>
              <a:rPr lang="nl-NL" sz="1600" dirty="0"/>
              <a:t>H</a:t>
            </a:r>
          </a:p>
          <a:p>
            <a:pPr>
              <a:spcBef>
                <a:spcPct val="40000"/>
              </a:spcBef>
              <a:buNone/>
            </a:pPr>
            <a:r>
              <a:rPr lang="nl-NL" sz="1600" dirty="0"/>
              <a:t>ttps://www.beeldengeluid.nl/tilt/humor-en-verdriet-de-tweede-kamer#3-belubberen</a:t>
            </a:r>
          </a:p>
          <a:p>
            <a:pPr eaLnBrk="1" hangingPunct="1">
              <a:spcBef>
                <a:spcPct val="40000"/>
              </a:spcBef>
              <a:buFontTx/>
              <a:buNone/>
            </a:pPr>
            <a:endParaRPr lang="nl-NL" altLang="nl-NL" sz="2000" dirty="0">
              <a:latin typeface="Calibri" panose="020F0502020204030204" pitchFamily="34" charset="0"/>
              <a:cs typeface="Calibri" panose="020F0502020204030204" pitchFamily="34" charset="0"/>
            </a:endParaRPr>
          </a:p>
        </p:txBody>
      </p:sp>
      <p:sp>
        <p:nvSpPr>
          <p:cNvPr id="2" name="Titel 1"/>
          <p:cNvSpPr>
            <a:spLocks noGrp="1"/>
          </p:cNvSpPr>
          <p:nvPr>
            <p:ph type="title"/>
          </p:nvPr>
        </p:nvSpPr>
        <p:spPr>
          <a:xfrm>
            <a:off x="404665" y="476672"/>
            <a:ext cx="8334670" cy="432048"/>
          </a:xfrm>
        </p:spPr>
        <p:txBody>
          <a:bodyPr/>
          <a:lstStyle/>
          <a:p>
            <a:r>
              <a:rPr lang="nl-NL" sz="4000" dirty="0">
                <a:solidFill>
                  <a:schemeClr val="tx1"/>
                </a:solidFill>
                <a:latin typeface="Calibri" panose="020F0502020204030204" pitchFamily="34" charset="0"/>
              </a:rPr>
              <a:t>Ethos &amp; humor</a:t>
            </a:r>
            <a:endParaRPr lang="nl-NL" sz="4000" i="1" dirty="0">
              <a:solidFill>
                <a:schemeClr val="tx1"/>
              </a:solidFill>
              <a:latin typeface="Calibri" panose="020F0502020204030204" pitchFamily="34" charset="0"/>
            </a:endParaRPr>
          </a:p>
        </p:txBody>
      </p:sp>
      <p:pic>
        <p:nvPicPr>
          <p:cNvPr id="2050" name="Picture 2">
            <a:hlinkClick r:id="rId3"/>
            <a:extLst>
              <a:ext uri="{FF2B5EF4-FFF2-40B4-BE49-F238E27FC236}">
                <a16:creationId xmlns:a16="http://schemas.microsoft.com/office/drawing/2014/main" id="{F7AA93B7-8077-4278-9B0C-9931DA76A5D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838" t="7372" r="17713" b="19208"/>
          <a:stretch/>
        </p:blipFill>
        <p:spPr bwMode="auto">
          <a:xfrm>
            <a:off x="5996002" y="0"/>
            <a:ext cx="3165198" cy="213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579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De </a:t>
            </a:r>
            <a:r>
              <a:rPr lang="nl-NL" dirty="0" err="1">
                <a:solidFill>
                  <a:schemeClr val="tx1"/>
                </a:solidFill>
                <a:latin typeface="Calibri" panose="020F0502020204030204" pitchFamily="34" charset="0"/>
              </a:rPr>
              <a:t>Recap</a:t>
            </a:r>
            <a:r>
              <a:rPr lang="nl-NL" dirty="0">
                <a:solidFill>
                  <a:schemeClr val="tx1"/>
                </a:solidFill>
                <a:latin typeface="Calibri" panose="020F0502020204030204" pitchFamily="34" charset="0"/>
              </a:rPr>
              <a:t>(</a:t>
            </a:r>
            <a:r>
              <a:rPr lang="nl-NL" dirty="0" err="1">
                <a:solidFill>
                  <a:schemeClr val="tx1"/>
                </a:solidFill>
                <a:latin typeface="Calibri" panose="020F0502020204030204" pitchFamily="34" charset="0"/>
              </a:rPr>
              <a:t>itulatio</a:t>
            </a:r>
            <a:r>
              <a:rPr lang="nl-NL" dirty="0">
                <a:solidFill>
                  <a:schemeClr val="tx1"/>
                </a:solidFill>
                <a:latin typeface="Calibri" panose="020F0502020204030204" pitchFamily="34" charset="0"/>
              </a:rPr>
              <a:t>): retorische rijtjes</a:t>
            </a:r>
          </a:p>
        </p:txBody>
      </p:sp>
      <p:sp>
        <p:nvSpPr>
          <p:cNvPr id="4" name="Titel 1">
            <a:extLst>
              <a:ext uri="{FF2B5EF4-FFF2-40B4-BE49-F238E27FC236}">
                <a16:creationId xmlns:a16="http://schemas.microsoft.com/office/drawing/2014/main" id="{4D97F72D-8957-4906-ACD0-3D103695A8E6}"/>
              </a:ext>
            </a:extLst>
          </p:cNvPr>
          <p:cNvSpPr txBox="1">
            <a:spLocks/>
          </p:cNvSpPr>
          <p:nvPr/>
        </p:nvSpPr>
        <p:spPr>
          <a:xfrm>
            <a:off x="408857" y="1340768"/>
            <a:ext cx="8334670" cy="3960440"/>
          </a:xfrm>
          <a:prstGeom prst="rect">
            <a:avLst/>
          </a:prstGeom>
        </p:spPr>
        <p:txBody>
          <a:bodyPr vert="horz" lIns="0" tIns="0" rIns="0" bIns="0" rtlCol="0" anchor="t" anchorCtr="0">
            <a:noAutofit/>
          </a:bodyPr>
          <a:lstStyle>
            <a:lvl1pPr algn="l" defTabSz="685434" rtl="0" eaLnBrk="1" latinLnBrk="0" hangingPunct="1">
              <a:spcBef>
                <a:spcPct val="0"/>
              </a:spcBef>
              <a:buNone/>
              <a:defRPr sz="3600" b="1" i="0" kern="1200">
                <a:solidFill>
                  <a:schemeClr val="bg2"/>
                </a:solidFill>
                <a:latin typeface="+mj-lt"/>
                <a:ea typeface="+mj-ea"/>
                <a:cs typeface="+mj-cs"/>
              </a:defRPr>
            </a:lvl1pPr>
          </a:lstStyle>
          <a:p>
            <a:pPr marL="358775" indent="-358775">
              <a:lnSpc>
                <a:spcPct val="150000"/>
              </a:lnSpc>
            </a:pPr>
            <a:r>
              <a:rPr lang="nl-NL" sz="2800" dirty="0">
                <a:solidFill>
                  <a:schemeClr val="accent6"/>
                </a:solidFill>
                <a:latin typeface="Calibri" panose="020F0502020204030204" pitchFamily="34" charset="0"/>
              </a:rPr>
              <a:t>Drie retorische genres / drie typen betogen:</a:t>
            </a:r>
          </a:p>
          <a:p>
            <a:pPr marL="457200" indent="-457200">
              <a:lnSpc>
                <a:spcPct val="150000"/>
              </a:lnSpc>
              <a:buAutoNum type="arabicPeriod"/>
            </a:pPr>
            <a:r>
              <a:rPr lang="nl-NL" sz="2800" b="0" dirty="0">
                <a:solidFill>
                  <a:schemeClr val="tx1"/>
                </a:solidFill>
                <a:latin typeface="Calibri" panose="020F0502020204030204" pitchFamily="34" charset="0"/>
              </a:rPr>
              <a:t>De juridische/gerechtelijke rede </a:t>
            </a:r>
            <a:r>
              <a:rPr lang="nl-NL" sz="2400" b="0" dirty="0">
                <a:solidFill>
                  <a:schemeClr val="tx1"/>
                </a:solidFill>
                <a:latin typeface="Calibri" panose="020F0502020204030204" pitchFamily="34" charset="0"/>
              </a:rPr>
              <a:t>(descriptief standpunt)</a:t>
            </a:r>
          </a:p>
          <a:p>
            <a:pPr marL="457200" indent="-457200">
              <a:lnSpc>
                <a:spcPct val="150000"/>
              </a:lnSpc>
              <a:buAutoNum type="arabicPeriod"/>
            </a:pPr>
            <a:r>
              <a:rPr lang="nl-NL" sz="2800" b="0" dirty="0">
                <a:solidFill>
                  <a:schemeClr val="tx1"/>
                </a:solidFill>
                <a:latin typeface="Calibri" panose="020F0502020204030204" pitchFamily="34" charset="0"/>
              </a:rPr>
              <a:t>De politieke rede </a:t>
            </a:r>
            <a:r>
              <a:rPr lang="nl-NL" sz="2400" b="0" dirty="0">
                <a:solidFill>
                  <a:schemeClr val="tx1"/>
                </a:solidFill>
                <a:latin typeface="Calibri" panose="020F0502020204030204" pitchFamily="34" charset="0"/>
              </a:rPr>
              <a:t>(prescriptief standpunt)</a:t>
            </a:r>
          </a:p>
          <a:p>
            <a:pPr marL="457200" indent="-457200">
              <a:lnSpc>
                <a:spcPct val="150000"/>
              </a:lnSpc>
              <a:buAutoNum type="arabicPeriod"/>
            </a:pPr>
            <a:r>
              <a:rPr lang="nl-NL" sz="2800" b="0" dirty="0">
                <a:solidFill>
                  <a:schemeClr val="tx1"/>
                </a:solidFill>
                <a:latin typeface="Calibri" panose="020F0502020204030204" pitchFamily="34" charset="0"/>
              </a:rPr>
              <a:t>De gelegenheidsrede </a:t>
            </a:r>
            <a:r>
              <a:rPr lang="nl-NL" sz="2400" b="0" dirty="0">
                <a:solidFill>
                  <a:schemeClr val="tx1"/>
                </a:solidFill>
                <a:latin typeface="Calibri" panose="020F0502020204030204" pitchFamily="34" charset="0"/>
              </a:rPr>
              <a:t>(evaluatief standpunt)</a:t>
            </a:r>
            <a:endParaRPr lang="nl-NL" sz="2800" b="0" dirty="0">
              <a:solidFill>
                <a:schemeClr val="tx1"/>
              </a:solidFill>
              <a:latin typeface="Calibri" panose="020F0502020204030204" pitchFamily="34" charset="0"/>
            </a:endParaRPr>
          </a:p>
        </p:txBody>
      </p:sp>
    </p:spTree>
    <p:extLst>
      <p:ext uri="{BB962C8B-B14F-4D97-AF65-F5344CB8AC3E}">
        <p14:creationId xmlns:p14="http://schemas.microsoft.com/office/powerpoint/2010/main" val="270749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De </a:t>
            </a:r>
            <a:r>
              <a:rPr lang="nl-NL" dirty="0" err="1">
                <a:solidFill>
                  <a:schemeClr val="tx1"/>
                </a:solidFill>
                <a:latin typeface="Calibri" panose="020F0502020204030204" pitchFamily="34" charset="0"/>
              </a:rPr>
              <a:t>Recap</a:t>
            </a:r>
            <a:r>
              <a:rPr lang="nl-NL" dirty="0">
                <a:solidFill>
                  <a:schemeClr val="tx1"/>
                </a:solidFill>
                <a:latin typeface="Calibri" panose="020F0502020204030204" pitchFamily="34" charset="0"/>
              </a:rPr>
              <a:t>(</a:t>
            </a:r>
            <a:r>
              <a:rPr lang="nl-NL" dirty="0" err="1">
                <a:solidFill>
                  <a:schemeClr val="tx1"/>
                </a:solidFill>
                <a:latin typeface="Calibri" panose="020F0502020204030204" pitchFamily="34" charset="0"/>
              </a:rPr>
              <a:t>itulatio</a:t>
            </a:r>
            <a:r>
              <a:rPr lang="nl-NL" dirty="0">
                <a:solidFill>
                  <a:schemeClr val="tx1"/>
                </a:solidFill>
                <a:latin typeface="Calibri" panose="020F0502020204030204" pitchFamily="34" charset="0"/>
              </a:rPr>
              <a:t>): retorische rijtjes</a:t>
            </a:r>
          </a:p>
        </p:txBody>
      </p:sp>
      <p:sp>
        <p:nvSpPr>
          <p:cNvPr id="4" name="Titel 1">
            <a:extLst>
              <a:ext uri="{FF2B5EF4-FFF2-40B4-BE49-F238E27FC236}">
                <a16:creationId xmlns:a16="http://schemas.microsoft.com/office/drawing/2014/main" id="{4D97F72D-8957-4906-ACD0-3D103695A8E6}"/>
              </a:ext>
            </a:extLst>
          </p:cNvPr>
          <p:cNvSpPr txBox="1">
            <a:spLocks/>
          </p:cNvSpPr>
          <p:nvPr/>
        </p:nvSpPr>
        <p:spPr>
          <a:xfrm>
            <a:off x="408857" y="1340768"/>
            <a:ext cx="8334670" cy="4680520"/>
          </a:xfrm>
          <a:prstGeom prst="rect">
            <a:avLst/>
          </a:prstGeom>
        </p:spPr>
        <p:txBody>
          <a:bodyPr vert="horz" lIns="0" tIns="0" rIns="0" bIns="0" rtlCol="0" anchor="t" anchorCtr="0">
            <a:noAutofit/>
          </a:bodyPr>
          <a:lstStyle>
            <a:lvl1pPr algn="l" defTabSz="685434" rtl="0" eaLnBrk="1" latinLnBrk="0" hangingPunct="1">
              <a:spcBef>
                <a:spcPct val="0"/>
              </a:spcBef>
              <a:buNone/>
              <a:defRPr sz="3600" b="1" i="0" kern="1200">
                <a:solidFill>
                  <a:schemeClr val="bg2"/>
                </a:solidFill>
                <a:latin typeface="+mj-lt"/>
                <a:ea typeface="+mj-ea"/>
                <a:cs typeface="+mj-cs"/>
              </a:defRPr>
            </a:lvl1pPr>
          </a:lstStyle>
          <a:p>
            <a:pPr marL="358775" indent="-358775">
              <a:lnSpc>
                <a:spcPct val="150000"/>
              </a:lnSpc>
            </a:pPr>
            <a:r>
              <a:rPr lang="nl-NL" sz="2800" dirty="0">
                <a:solidFill>
                  <a:schemeClr val="accent6"/>
                </a:solidFill>
                <a:latin typeface="Calibri" panose="020F0502020204030204" pitchFamily="34" charset="0"/>
              </a:rPr>
              <a:t>De standaardgeschilpunten per genre:</a:t>
            </a:r>
          </a:p>
          <a:p>
            <a:pPr marL="457200" indent="-457200">
              <a:lnSpc>
                <a:spcPct val="150000"/>
              </a:lnSpc>
              <a:buAutoNum type="arabicPeriod"/>
            </a:pPr>
            <a:r>
              <a:rPr lang="nl-NL" sz="2800" b="0" dirty="0">
                <a:solidFill>
                  <a:schemeClr val="tx1"/>
                </a:solidFill>
                <a:latin typeface="Calibri" panose="020F0502020204030204" pitchFamily="34" charset="0"/>
              </a:rPr>
              <a:t>De juridische/gerechtelijke rede </a:t>
            </a:r>
            <a:r>
              <a:rPr lang="nl-NL" sz="2400" b="0" dirty="0">
                <a:solidFill>
                  <a:schemeClr val="tx1"/>
                </a:solidFill>
                <a:latin typeface="Calibri" panose="020F0502020204030204" pitchFamily="34" charset="0"/>
              </a:rPr>
              <a:t>(descriptief standpunt)</a:t>
            </a:r>
            <a:endParaRPr lang="nl-NL" sz="100" b="0" dirty="0">
              <a:solidFill>
                <a:schemeClr val="tx1"/>
              </a:solidFill>
              <a:latin typeface="Calibri" panose="020F0502020204030204" pitchFamily="34" charset="0"/>
            </a:endParaRPr>
          </a:p>
          <a:p>
            <a:pPr marL="984250" indent="-514350">
              <a:lnSpc>
                <a:spcPct val="150000"/>
              </a:lnSpc>
              <a:buAutoNum type="alphaLcParenR"/>
            </a:pPr>
            <a:r>
              <a:rPr lang="nl-NL" sz="2400" b="0" dirty="0">
                <a:solidFill>
                  <a:schemeClr val="accent3"/>
                </a:solidFill>
                <a:latin typeface="Calibri" panose="020F0502020204030204" pitchFamily="34" charset="0"/>
              </a:rPr>
              <a:t>Feit ontkennen/bevestigen</a:t>
            </a:r>
          </a:p>
          <a:p>
            <a:pPr marL="984250" indent="-514350">
              <a:lnSpc>
                <a:spcPct val="150000"/>
              </a:lnSpc>
              <a:buAutoNum type="alphaLcParenR"/>
            </a:pPr>
            <a:r>
              <a:rPr lang="nl-NL" sz="2400" b="0" dirty="0">
                <a:solidFill>
                  <a:schemeClr val="accent3"/>
                </a:solidFill>
                <a:latin typeface="Calibri" panose="020F0502020204030204" pitchFamily="34" charset="0"/>
              </a:rPr>
              <a:t>Herformuleren tot iets niet/wel strafbaars</a:t>
            </a:r>
          </a:p>
          <a:p>
            <a:pPr marL="984250" indent="-514350">
              <a:lnSpc>
                <a:spcPct val="150000"/>
              </a:lnSpc>
              <a:buAutoNum type="alphaLcParenR"/>
            </a:pPr>
            <a:r>
              <a:rPr lang="nl-NL" sz="2400" b="0" dirty="0">
                <a:solidFill>
                  <a:schemeClr val="accent3"/>
                </a:solidFill>
                <a:latin typeface="Calibri" panose="020F0502020204030204" pitchFamily="34" charset="0"/>
              </a:rPr>
              <a:t>Wel/geen verzachtende omstandigheden</a:t>
            </a:r>
          </a:p>
          <a:p>
            <a:pPr marL="984250" indent="-514350">
              <a:lnSpc>
                <a:spcPct val="150000"/>
              </a:lnSpc>
              <a:buAutoNum type="alphaLcParenR"/>
            </a:pPr>
            <a:r>
              <a:rPr lang="nl-NL" sz="2400" b="0" dirty="0">
                <a:solidFill>
                  <a:schemeClr val="accent3"/>
                </a:solidFill>
                <a:latin typeface="Calibri" panose="020F0502020204030204" pitchFamily="34" charset="0"/>
              </a:rPr>
              <a:t>Wel/geen procedurefouten</a:t>
            </a:r>
          </a:p>
          <a:p>
            <a:pPr>
              <a:lnSpc>
                <a:spcPct val="150000"/>
              </a:lnSpc>
            </a:pPr>
            <a:r>
              <a:rPr lang="nl-NL" sz="2800" b="0" dirty="0">
                <a:solidFill>
                  <a:schemeClr val="tx1"/>
                </a:solidFill>
                <a:latin typeface="Calibri" panose="020F0502020204030204" pitchFamily="34" charset="0"/>
              </a:rPr>
              <a:t>2.   De politieke rede </a:t>
            </a:r>
            <a:r>
              <a:rPr lang="nl-NL" sz="2400" b="0" dirty="0">
                <a:solidFill>
                  <a:schemeClr val="tx1"/>
                </a:solidFill>
                <a:latin typeface="Calibri" panose="020F0502020204030204" pitchFamily="34" charset="0"/>
              </a:rPr>
              <a:t>(prescriptief standpunt)</a:t>
            </a:r>
          </a:p>
          <a:p>
            <a:pPr>
              <a:lnSpc>
                <a:spcPct val="150000"/>
              </a:lnSpc>
            </a:pPr>
            <a:r>
              <a:rPr lang="nl-NL" sz="2800" b="0" dirty="0">
                <a:solidFill>
                  <a:schemeClr val="tx1"/>
                </a:solidFill>
                <a:latin typeface="Calibri" panose="020F0502020204030204" pitchFamily="34" charset="0"/>
              </a:rPr>
              <a:t>3.   De gelegenheidsrede </a:t>
            </a:r>
            <a:r>
              <a:rPr lang="nl-NL" sz="2400" b="0" dirty="0">
                <a:solidFill>
                  <a:schemeClr val="tx1"/>
                </a:solidFill>
                <a:latin typeface="Calibri" panose="020F0502020204030204" pitchFamily="34" charset="0"/>
              </a:rPr>
              <a:t>(evaluatief standpunt)</a:t>
            </a:r>
            <a:endParaRPr lang="nl-NL" sz="2800" b="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948175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De </a:t>
            </a:r>
            <a:r>
              <a:rPr lang="nl-NL" dirty="0" err="1">
                <a:solidFill>
                  <a:schemeClr val="tx1"/>
                </a:solidFill>
                <a:latin typeface="Calibri" panose="020F0502020204030204" pitchFamily="34" charset="0"/>
              </a:rPr>
              <a:t>Recap</a:t>
            </a:r>
            <a:r>
              <a:rPr lang="nl-NL" dirty="0">
                <a:solidFill>
                  <a:schemeClr val="tx1"/>
                </a:solidFill>
                <a:latin typeface="Calibri" panose="020F0502020204030204" pitchFamily="34" charset="0"/>
              </a:rPr>
              <a:t>(</a:t>
            </a:r>
            <a:r>
              <a:rPr lang="nl-NL" dirty="0" err="1">
                <a:solidFill>
                  <a:schemeClr val="tx1"/>
                </a:solidFill>
                <a:latin typeface="Calibri" panose="020F0502020204030204" pitchFamily="34" charset="0"/>
              </a:rPr>
              <a:t>itulatio</a:t>
            </a:r>
            <a:r>
              <a:rPr lang="nl-NL" dirty="0">
                <a:solidFill>
                  <a:schemeClr val="tx1"/>
                </a:solidFill>
                <a:latin typeface="Calibri" panose="020F0502020204030204" pitchFamily="34" charset="0"/>
              </a:rPr>
              <a:t>): retorische rijtjes</a:t>
            </a:r>
          </a:p>
        </p:txBody>
      </p:sp>
      <p:sp>
        <p:nvSpPr>
          <p:cNvPr id="4" name="Titel 1">
            <a:extLst>
              <a:ext uri="{FF2B5EF4-FFF2-40B4-BE49-F238E27FC236}">
                <a16:creationId xmlns:a16="http://schemas.microsoft.com/office/drawing/2014/main" id="{4D97F72D-8957-4906-ACD0-3D103695A8E6}"/>
              </a:ext>
            </a:extLst>
          </p:cNvPr>
          <p:cNvSpPr txBox="1">
            <a:spLocks/>
          </p:cNvSpPr>
          <p:nvPr/>
        </p:nvSpPr>
        <p:spPr>
          <a:xfrm>
            <a:off x="408857" y="1340768"/>
            <a:ext cx="8334670" cy="4680520"/>
          </a:xfrm>
          <a:prstGeom prst="rect">
            <a:avLst/>
          </a:prstGeom>
        </p:spPr>
        <p:txBody>
          <a:bodyPr vert="horz" lIns="0" tIns="0" rIns="0" bIns="0" rtlCol="0" anchor="t" anchorCtr="0">
            <a:noAutofit/>
          </a:bodyPr>
          <a:lstStyle>
            <a:lvl1pPr algn="l" defTabSz="685434" rtl="0" eaLnBrk="1" latinLnBrk="0" hangingPunct="1">
              <a:spcBef>
                <a:spcPct val="0"/>
              </a:spcBef>
              <a:buNone/>
              <a:defRPr sz="3600" b="1" i="0" kern="1200">
                <a:solidFill>
                  <a:schemeClr val="bg2"/>
                </a:solidFill>
                <a:latin typeface="+mj-lt"/>
                <a:ea typeface="+mj-ea"/>
                <a:cs typeface="+mj-cs"/>
              </a:defRPr>
            </a:lvl1pPr>
          </a:lstStyle>
          <a:p>
            <a:pPr marL="358775" indent="-358775">
              <a:lnSpc>
                <a:spcPct val="150000"/>
              </a:lnSpc>
            </a:pPr>
            <a:r>
              <a:rPr lang="nl-NL" sz="2800" dirty="0">
                <a:solidFill>
                  <a:schemeClr val="accent6"/>
                </a:solidFill>
                <a:latin typeface="Calibri" panose="020F0502020204030204" pitchFamily="34" charset="0"/>
              </a:rPr>
              <a:t>De standaardgeschilpunten per genre:</a:t>
            </a:r>
          </a:p>
          <a:p>
            <a:pPr marL="457200" indent="-457200">
              <a:lnSpc>
                <a:spcPct val="150000"/>
              </a:lnSpc>
              <a:buAutoNum type="arabicPeriod"/>
            </a:pPr>
            <a:r>
              <a:rPr lang="nl-NL" sz="2800" b="0" dirty="0">
                <a:solidFill>
                  <a:schemeClr val="tx1"/>
                </a:solidFill>
                <a:latin typeface="Calibri" panose="020F0502020204030204" pitchFamily="34" charset="0"/>
              </a:rPr>
              <a:t>De juridische/gerechtelijke rede </a:t>
            </a:r>
            <a:r>
              <a:rPr lang="nl-NL" sz="2400" b="0" dirty="0">
                <a:solidFill>
                  <a:schemeClr val="tx1"/>
                </a:solidFill>
                <a:latin typeface="Calibri" panose="020F0502020204030204" pitchFamily="34" charset="0"/>
              </a:rPr>
              <a:t>(descriptief standpunt)</a:t>
            </a:r>
            <a:endParaRPr lang="nl-NL" sz="100" b="0" dirty="0">
              <a:solidFill>
                <a:schemeClr val="tx1"/>
              </a:solidFill>
              <a:latin typeface="Calibri" panose="020F0502020204030204" pitchFamily="34" charset="0"/>
            </a:endParaRPr>
          </a:p>
          <a:p>
            <a:pPr marL="514350" indent="-514350">
              <a:lnSpc>
                <a:spcPct val="150000"/>
              </a:lnSpc>
              <a:buAutoNum type="arabicPeriod" startAt="2"/>
            </a:pPr>
            <a:r>
              <a:rPr lang="nl-NL" sz="2800" b="0" dirty="0">
                <a:solidFill>
                  <a:schemeClr val="tx1"/>
                </a:solidFill>
                <a:latin typeface="Calibri" panose="020F0502020204030204" pitchFamily="34" charset="0"/>
              </a:rPr>
              <a:t>De politieke rede </a:t>
            </a:r>
            <a:r>
              <a:rPr lang="nl-NL" sz="2400" b="0" dirty="0">
                <a:solidFill>
                  <a:schemeClr val="tx1"/>
                </a:solidFill>
                <a:latin typeface="Calibri" panose="020F0502020204030204" pitchFamily="34" charset="0"/>
              </a:rPr>
              <a:t>(prescriptief standpunt)</a:t>
            </a:r>
          </a:p>
          <a:p>
            <a:pPr marL="984250" indent="-514350">
              <a:lnSpc>
                <a:spcPct val="150000"/>
              </a:lnSpc>
              <a:buAutoNum type="alphaLcParenR"/>
            </a:pPr>
            <a:r>
              <a:rPr lang="nl-NL" sz="2400" b="0" dirty="0">
                <a:solidFill>
                  <a:schemeClr val="accent3"/>
                </a:solidFill>
                <a:latin typeface="Calibri" panose="020F0502020204030204" pitchFamily="34" charset="0"/>
              </a:rPr>
              <a:t>Wel/geen probleem</a:t>
            </a:r>
          </a:p>
          <a:p>
            <a:pPr marL="984250" indent="-514350">
              <a:lnSpc>
                <a:spcPct val="150000"/>
              </a:lnSpc>
              <a:buAutoNum type="alphaLcParenR"/>
            </a:pPr>
            <a:r>
              <a:rPr lang="nl-NL" sz="2400" b="0" dirty="0">
                <a:solidFill>
                  <a:schemeClr val="accent3"/>
                </a:solidFill>
                <a:latin typeface="Calibri" panose="020F0502020204030204" pitchFamily="34" charset="0"/>
              </a:rPr>
              <a:t>Probleem is wel/niet inherent aan huidig beleid</a:t>
            </a:r>
          </a:p>
          <a:p>
            <a:pPr marL="984250" indent="-514350">
              <a:lnSpc>
                <a:spcPct val="150000"/>
              </a:lnSpc>
              <a:buAutoNum type="alphaLcParenR"/>
            </a:pPr>
            <a:r>
              <a:rPr lang="nl-NL" sz="2400" b="0" dirty="0">
                <a:solidFill>
                  <a:schemeClr val="accent3"/>
                </a:solidFill>
                <a:latin typeface="Calibri" panose="020F0502020204030204" pitchFamily="34" charset="0"/>
              </a:rPr>
              <a:t>Wel/niet doeltreffend en uitvoerbaar</a:t>
            </a:r>
          </a:p>
          <a:p>
            <a:pPr marL="984250" indent="-514350">
              <a:lnSpc>
                <a:spcPct val="150000"/>
              </a:lnSpc>
              <a:buAutoNum type="alphaLcParenR"/>
            </a:pPr>
            <a:r>
              <a:rPr lang="nl-NL" sz="2400" b="0" dirty="0">
                <a:solidFill>
                  <a:schemeClr val="accent3"/>
                </a:solidFill>
                <a:latin typeface="Calibri" panose="020F0502020204030204" pitchFamily="34" charset="0"/>
              </a:rPr>
              <a:t>Wel/geen (grote) nadelen</a:t>
            </a:r>
            <a:endParaRPr lang="nl-NL" sz="2400" b="0" dirty="0">
              <a:solidFill>
                <a:schemeClr val="tx1"/>
              </a:solidFill>
              <a:latin typeface="Calibri" panose="020F0502020204030204" pitchFamily="34" charset="0"/>
            </a:endParaRPr>
          </a:p>
          <a:p>
            <a:pPr>
              <a:lnSpc>
                <a:spcPct val="150000"/>
              </a:lnSpc>
            </a:pPr>
            <a:r>
              <a:rPr lang="nl-NL" sz="2800" b="0" dirty="0">
                <a:solidFill>
                  <a:schemeClr val="tx1"/>
                </a:solidFill>
                <a:latin typeface="Calibri" panose="020F0502020204030204" pitchFamily="34" charset="0"/>
              </a:rPr>
              <a:t>3.   De gelegenheidsrede </a:t>
            </a:r>
            <a:r>
              <a:rPr lang="nl-NL" sz="2400" b="0" dirty="0">
                <a:solidFill>
                  <a:schemeClr val="tx1"/>
                </a:solidFill>
                <a:latin typeface="Calibri" panose="020F0502020204030204" pitchFamily="34" charset="0"/>
              </a:rPr>
              <a:t>(evaluatief standpunt)</a:t>
            </a:r>
            <a:endParaRPr lang="nl-NL" sz="2800" b="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712581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De </a:t>
            </a:r>
            <a:r>
              <a:rPr lang="nl-NL" dirty="0" err="1">
                <a:solidFill>
                  <a:schemeClr val="tx1"/>
                </a:solidFill>
                <a:latin typeface="Calibri" panose="020F0502020204030204" pitchFamily="34" charset="0"/>
              </a:rPr>
              <a:t>Recap</a:t>
            </a:r>
            <a:r>
              <a:rPr lang="nl-NL" dirty="0">
                <a:solidFill>
                  <a:schemeClr val="tx1"/>
                </a:solidFill>
                <a:latin typeface="Calibri" panose="020F0502020204030204" pitchFamily="34" charset="0"/>
              </a:rPr>
              <a:t>(</a:t>
            </a:r>
            <a:r>
              <a:rPr lang="nl-NL" dirty="0" err="1">
                <a:solidFill>
                  <a:schemeClr val="tx1"/>
                </a:solidFill>
                <a:latin typeface="Calibri" panose="020F0502020204030204" pitchFamily="34" charset="0"/>
              </a:rPr>
              <a:t>itulatio</a:t>
            </a:r>
            <a:r>
              <a:rPr lang="nl-NL" dirty="0">
                <a:solidFill>
                  <a:schemeClr val="tx1"/>
                </a:solidFill>
                <a:latin typeface="Calibri" panose="020F0502020204030204" pitchFamily="34" charset="0"/>
              </a:rPr>
              <a:t>): retorische rijtjes</a:t>
            </a:r>
          </a:p>
        </p:txBody>
      </p:sp>
      <p:sp>
        <p:nvSpPr>
          <p:cNvPr id="4" name="Titel 1">
            <a:extLst>
              <a:ext uri="{FF2B5EF4-FFF2-40B4-BE49-F238E27FC236}">
                <a16:creationId xmlns:a16="http://schemas.microsoft.com/office/drawing/2014/main" id="{4D97F72D-8957-4906-ACD0-3D103695A8E6}"/>
              </a:ext>
            </a:extLst>
          </p:cNvPr>
          <p:cNvSpPr txBox="1">
            <a:spLocks/>
          </p:cNvSpPr>
          <p:nvPr/>
        </p:nvSpPr>
        <p:spPr>
          <a:xfrm>
            <a:off x="408857" y="1340768"/>
            <a:ext cx="8334670" cy="3960440"/>
          </a:xfrm>
          <a:prstGeom prst="rect">
            <a:avLst/>
          </a:prstGeom>
        </p:spPr>
        <p:txBody>
          <a:bodyPr vert="horz" lIns="0" tIns="0" rIns="0" bIns="0" rtlCol="0" anchor="t" anchorCtr="0">
            <a:noAutofit/>
          </a:bodyPr>
          <a:lstStyle>
            <a:lvl1pPr algn="l" defTabSz="685434" rtl="0" eaLnBrk="1" latinLnBrk="0" hangingPunct="1">
              <a:spcBef>
                <a:spcPct val="0"/>
              </a:spcBef>
              <a:buNone/>
              <a:defRPr sz="3600" b="1" i="0" kern="1200">
                <a:solidFill>
                  <a:schemeClr val="bg2"/>
                </a:solidFill>
                <a:latin typeface="+mj-lt"/>
                <a:ea typeface="+mj-ea"/>
                <a:cs typeface="+mj-cs"/>
              </a:defRPr>
            </a:lvl1pPr>
          </a:lstStyle>
          <a:p>
            <a:pPr marL="358775" indent="-358775">
              <a:lnSpc>
                <a:spcPct val="150000"/>
              </a:lnSpc>
            </a:pPr>
            <a:r>
              <a:rPr lang="nl-NL" sz="2800" dirty="0">
                <a:solidFill>
                  <a:schemeClr val="accent6"/>
                </a:solidFill>
                <a:latin typeface="Calibri" panose="020F0502020204030204" pitchFamily="34" charset="0"/>
              </a:rPr>
              <a:t>De standaardgeschilpunten per genre:</a:t>
            </a:r>
          </a:p>
          <a:p>
            <a:pPr marL="457200" indent="-457200">
              <a:lnSpc>
                <a:spcPct val="150000"/>
              </a:lnSpc>
              <a:buAutoNum type="arabicPeriod"/>
            </a:pPr>
            <a:r>
              <a:rPr lang="nl-NL" sz="2800" b="0" dirty="0">
                <a:solidFill>
                  <a:schemeClr val="tx1"/>
                </a:solidFill>
                <a:latin typeface="Calibri" panose="020F0502020204030204" pitchFamily="34" charset="0"/>
              </a:rPr>
              <a:t>De juridische/gerechtelijke rede </a:t>
            </a:r>
            <a:r>
              <a:rPr lang="nl-NL" sz="2400" b="0" dirty="0">
                <a:solidFill>
                  <a:schemeClr val="tx1"/>
                </a:solidFill>
                <a:latin typeface="Calibri" panose="020F0502020204030204" pitchFamily="34" charset="0"/>
              </a:rPr>
              <a:t>(descriptief standpunt)</a:t>
            </a:r>
          </a:p>
          <a:p>
            <a:pPr marL="457200" indent="-457200">
              <a:lnSpc>
                <a:spcPct val="150000"/>
              </a:lnSpc>
              <a:buAutoNum type="arabicPeriod"/>
            </a:pPr>
            <a:r>
              <a:rPr lang="nl-NL" sz="2800" b="0" dirty="0">
                <a:solidFill>
                  <a:schemeClr val="tx1"/>
                </a:solidFill>
                <a:latin typeface="Calibri" panose="020F0502020204030204" pitchFamily="34" charset="0"/>
              </a:rPr>
              <a:t>De politieke rede </a:t>
            </a:r>
            <a:r>
              <a:rPr lang="nl-NL" sz="2400" b="0" dirty="0">
                <a:solidFill>
                  <a:schemeClr val="tx1"/>
                </a:solidFill>
                <a:latin typeface="Calibri" panose="020F0502020204030204" pitchFamily="34" charset="0"/>
              </a:rPr>
              <a:t>(prescriptief standpunt)</a:t>
            </a:r>
          </a:p>
          <a:p>
            <a:pPr marL="457200" indent="-457200">
              <a:lnSpc>
                <a:spcPct val="150000"/>
              </a:lnSpc>
              <a:buAutoNum type="arabicPeriod"/>
            </a:pPr>
            <a:r>
              <a:rPr lang="nl-NL" sz="2800" b="0" dirty="0">
                <a:solidFill>
                  <a:schemeClr val="tx1"/>
                </a:solidFill>
                <a:latin typeface="Calibri" panose="020F0502020204030204" pitchFamily="34" charset="0"/>
              </a:rPr>
              <a:t>De gelegenheidsrede </a:t>
            </a:r>
            <a:r>
              <a:rPr lang="nl-NL" sz="2400" b="0" dirty="0">
                <a:solidFill>
                  <a:schemeClr val="tx1"/>
                </a:solidFill>
                <a:latin typeface="Calibri" panose="020F0502020204030204" pitchFamily="34" charset="0"/>
              </a:rPr>
              <a:t>(evaluatief standpunt)</a:t>
            </a:r>
          </a:p>
          <a:p>
            <a:pPr marL="984250" marR="0" lvl="0" indent="-514350" algn="l" defTabSz="914400" rtl="0" eaLnBrk="1" fontAlgn="auto" latinLnBrk="0" hangingPunct="1">
              <a:lnSpc>
                <a:spcPct val="150000"/>
              </a:lnSpc>
              <a:spcBef>
                <a:spcPts val="0"/>
              </a:spcBef>
              <a:spcAft>
                <a:spcPts val="0"/>
              </a:spcAft>
              <a:buClrTx/>
              <a:buSzTx/>
              <a:buFontTx/>
              <a:buAutoNum type="alphaLcParenR"/>
              <a:tabLst/>
              <a:defRPr/>
            </a:pPr>
            <a:r>
              <a:rPr kumimoji="0" lang="nl-NL" sz="2400" b="0" i="0" u="none" strike="noStrike" kern="1200" cap="none" spc="0" normalizeH="0" baseline="0" noProof="0" dirty="0">
                <a:ln>
                  <a:noFill/>
                </a:ln>
                <a:solidFill>
                  <a:srgbClr val="34A3A9"/>
                </a:solidFill>
                <a:effectLst/>
                <a:uLnTx/>
                <a:uFillTx/>
                <a:latin typeface="Calibri" panose="020F0502020204030204" pitchFamily="34" charset="0"/>
                <a:ea typeface="+mn-ea"/>
                <a:cs typeface="+mn-cs"/>
              </a:rPr>
              <a:t>Wel/niet bepaalde eigenschappen of daden</a:t>
            </a:r>
          </a:p>
          <a:p>
            <a:pPr marL="984250" marR="0" lvl="0" indent="-514350" algn="l" defTabSz="914400" rtl="0" eaLnBrk="1" fontAlgn="auto" latinLnBrk="0" hangingPunct="1">
              <a:lnSpc>
                <a:spcPct val="150000"/>
              </a:lnSpc>
              <a:spcBef>
                <a:spcPts val="0"/>
              </a:spcBef>
              <a:spcAft>
                <a:spcPts val="0"/>
              </a:spcAft>
              <a:buClrTx/>
              <a:buSzTx/>
              <a:buFontTx/>
              <a:buAutoNum type="alphaLcParenR"/>
              <a:tabLst/>
              <a:defRPr/>
            </a:pPr>
            <a:r>
              <a:rPr lang="nl-NL" sz="2400" b="0" dirty="0">
                <a:solidFill>
                  <a:srgbClr val="34A3A9"/>
                </a:solidFill>
                <a:latin typeface="Calibri" panose="020F0502020204030204" pitchFamily="34" charset="0"/>
                <a:ea typeface="+mn-ea"/>
                <a:cs typeface="+mn-cs"/>
              </a:rPr>
              <a:t>Eigenschappen of daden zijn wel/niet lovenswaardig</a:t>
            </a:r>
          </a:p>
          <a:p>
            <a:pPr marL="984250" marR="0" lvl="0" indent="-514350" algn="l" defTabSz="914400" rtl="0" eaLnBrk="1" fontAlgn="auto" latinLnBrk="0" hangingPunct="1">
              <a:lnSpc>
                <a:spcPct val="150000"/>
              </a:lnSpc>
              <a:spcBef>
                <a:spcPts val="0"/>
              </a:spcBef>
              <a:spcAft>
                <a:spcPts val="0"/>
              </a:spcAft>
              <a:buClrTx/>
              <a:buSzTx/>
              <a:buFontTx/>
              <a:buAutoNum type="alphaLcParenR"/>
              <a:tabLst/>
              <a:defRPr/>
            </a:pPr>
            <a:r>
              <a:rPr lang="nl-NL" sz="2400" b="0" dirty="0">
                <a:solidFill>
                  <a:srgbClr val="34A3A9"/>
                </a:solidFill>
                <a:latin typeface="Calibri" panose="020F0502020204030204" pitchFamily="34" charset="0"/>
                <a:ea typeface="+mn-ea"/>
                <a:cs typeface="+mn-cs"/>
              </a:rPr>
              <a:t>Wel/geen extra bijzondere omstandigheden</a:t>
            </a:r>
            <a:endParaRPr kumimoji="0" lang="nl-NL" sz="2400" b="0" i="0" u="none" strike="noStrike" kern="1200" cap="none" spc="0" normalizeH="0" baseline="0" noProof="0" dirty="0">
              <a:ln>
                <a:noFill/>
              </a:ln>
              <a:solidFill>
                <a:srgbClr val="34A3A9"/>
              </a:solidFill>
              <a:effectLst/>
              <a:uLnTx/>
              <a:uFillTx/>
              <a:latin typeface="Calibri" panose="020F0502020204030204" pitchFamily="34" charset="0"/>
              <a:ea typeface="+mn-ea"/>
              <a:cs typeface="+mn-cs"/>
            </a:endParaRPr>
          </a:p>
          <a:p>
            <a:pPr>
              <a:lnSpc>
                <a:spcPct val="150000"/>
              </a:lnSpc>
            </a:pPr>
            <a:endParaRPr lang="nl-NL" sz="2800" b="0" dirty="0">
              <a:solidFill>
                <a:schemeClr val="tx1"/>
              </a:solidFill>
              <a:latin typeface="Calibri" panose="020F0502020204030204" pitchFamily="34" charset="0"/>
            </a:endParaRPr>
          </a:p>
        </p:txBody>
      </p:sp>
    </p:spTree>
    <p:extLst>
      <p:ext uri="{BB962C8B-B14F-4D97-AF65-F5344CB8AC3E}">
        <p14:creationId xmlns:p14="http://schemas.microsoft.com/office/powerpoint/2010/main" val="797632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756615d22909dbfc8fa990fe52c2f054c552"/>
</p:tagLst>
</file>

<file path=ppt/theme/theme1.xml><?xml version="1.0" encoding="utf-8"?>
<a:theme xmlns:a="http://schemas.openxmlformats.org/drawingml/2006/main" name="Corporate template-set Universiteit Leiden">
  <a:themeElements>
    <a:clrScheme name="Aangepast 28">
      <a:dk1>
        <a:srgbClr val="000000"/>
      </a:dk1>
      <a:lt1>
        <a:srgbClr val="FFFFFF"/>
      </a:lt1>
      <a:dk2>
        <a:srgbClr val="8592BC"/>
      </a:dk2>
      <a:lt2>
        <a:srgbClr val="0C2577"/>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e7" id="{842D47AB-63E3-2E4E-A211-FE96BDB8D9F5}" vid="{4EF20B40-D169-7F40-A0A0-7C273282363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Weergave</Template>
  <TotalTime>0</TotalTime>
  <Words>4615</Words>
  <Application>Microsoft Office PowerPoint</Application>
  <PresentationFormat>On-screen Show (4:3)</PresentationFormat>
  <Paragraphs>352</Paragraphs>
  <Slides>52</Slides>
  <Notes>21</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vt:lpstr>
      <vt:lpstr>Georgia</vt:lpstr>
      <vt:lpstr>Minion</vt:lpstr>
      <vt:lpstr>Corporate template-set Universiteit Leiden</vt:lpstr>
      <vt:lpstr>Argumenteren en Overtuigen College 10: Ethos &amp; pathos: imago &amp; emotie</vt:lpstr>
      <vt:lpstr>Vandaag</vt:lpstr>
      <vt:lpstr>Retorisch systeem</vt:lpstr>
      <vt:lpstr>Retorisch systeem</vt:lpstr>
      <vt:lpstr>Retorisch systeem</vt:lpstr>
      <vt:lpstr>De Recap(itulatio): retorische rijtjes</vt:lpstr>
      <vt:lpstr>De Recap(itulatio): retorische rijtjes</vt:lpstr>
      <vt:lpstr>De Recap(itulatio): retorische rijtjes</vt:lpstr>
      <vt:lpstr>De Recap(itulatio): retorische rijtjes</vt:lpstr>
      <vt:lpstr>De Recap(itulatio): retorische rijtjes</vt:lpstr>
      <vt:lpstr>De Recap(itulatio): retorische rijtjes</vt:lpstr>
      <vt:lpstr>Retorische rijtjes</vt:lpstr>
      <vt:lpstr>Aristoteles’ Rhetorica</vt:lpstr>
      <vt:lpstr>Ethos</vt:lpstr>
      <vt:lpstr>Ethos</vt:lpstr>
      <vt:lpstr>Ethos</vt:lpstr>
      <vt:lpstr>Ethos</vt:lpstr>
      <vt:lpstr>Ethos &amp; humor</vt:lpstr>
      <vt:lpstr>Ethos &amp; humor</vt:lpstr>
      <vt:lpstr>Ethos &amp; humor</vt:lpstr>
      <vt:lpstr>Ethos &amp; humor</vt:lpstr>
      <vt:lpstr>Ethos &amp; humor</vt:lpstr>
      <vt:lpstr>Pathos</vt:lpstr>
      <vt:lpstr>Pathos</vt:lpstr>
      <vt:lpstr>Pathos – speech Frans Timmermans</vt:lpstr>
      <vt:lpstr>Pathos – speech Frans Timmermans</vt:lpstr>
      <vt:lpstr>Pathos – speech Frans Timmermans</vt:lpstr>
      <vt:lpstr>Pathos – speech Frans Timmermans</vt:lpstr>
      <vt:lpstr>Pathos </vt:lpstr>
      <vt:lpstr>Pathos </vt:lpstr>
      <vt:lpstr>Pathos </vt:lpstr>
      <vt:lpstr>Pathos – speech Frans Timmermans </vt:lpstr>
      <vt:lpstr>Opdrachten tekst 2c (Job Gosschalk)</vt:lpstr>
      <vt:lpstr>Opdrachten tekst 2c (Job Gosschalk)</vt:lpstr>
      <vt:lpstr>Opdrachten tekst 2c (Job Gosschalk)</vt:lpstr>
      <vt:lpstr>Opdrachten tekst 2c (Job Gosschalk)</vt:lpstr>
      <vt:lpstr>Opdrachten tekst 2c (Job Gosschalk)</vt:lpstr>
      <vt:lpstr>Opdrachten tekst 2b (Job Gosschalk)</vt:lpstr>
      <vt:lpstr>Opdrachten tekst 2c (Job Gosschalk)</vt:lpstr>
      <vt:lpstr>Opdrachten tekst 2c (Job Gosschalk)</vt:lpstr>
      <vt:lpstr>Opdrachten tekst 2c (Job Gosschalk)</vt:lpstr>
      <vt:lpstr>Opdrachten tekst 2b en 2c</vt:lpstr>
      <vt:lpstr>Opdrachten tekst 2b</vt:lpstr>
      <vt:lpstr>Opdrachten tekst 2c</vt:lpstr>
      <vt:lpstr>Ethos en Pathos</vt:lpstr>
      <vt:lpstr>Volgende week (2 mei)</vt:lpstr>
      <vt:lpstr>Analyseopdracht tekst 1</vt:lpstr>
      <vt:lpstr>Analyseopdracht tekst 1</vt:lpstr>
      <vt:lpstr>Analyseopdracht tekst 1</vt:lpstr>
      <vt:lpstr>Analyseopdracht tekst 1</vt:lpstr>
      <vt:lpstr>Ethos &amp; humor</vt:lpstr>
      <vt:lpstr>Ethos &amp; humor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Argumenteren en Overtuigen College 1: Typen geschil; discussiefasen; herkennen argumentatie</dc:title>
  <dc:creator>Voort, C. van der (Charlotte)</dc:creator>
  <cp:lastModifiedBy>Mila Nieuwenhuizen, van</cp:lastModifiedBy>
  <cp:revision>129</cp:revision>
  <dcterms:created xsi:type="dcterms:W3CDTF">2022-02-01T10:30:25Z</dcterms:created>
  <dcterms:modified xsi:type="dcterms:W3CDTF">2024-05-14T10:52:58Z</dcterms:modified>
</cp:coreProperties>
</file>